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Default Extension="tiff" ContentType="image/tiff"/>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70" r:id="rId3"/>
    <p:sldId id="257" r:id="rId4"/>
    <p:sldId id="298" r:id="rId5"/>
    <p:sldId id="271" r:id="rId6"/>
    <p:sldId id="261" r:id="rId7"/>
    <p:sldId id="262" r:id="rId8"/>
    <p:sldId id="263" r:id="rId9"/>
    <p:sldId id="264" r:id="rId10"/>
    <p:sldId id="265" r:id="rId11"/>
    <p:sldId id="278" r:id="rId12"/>
    <p:sldId id="291" r:id="rId13"/>
    <p:sldId id="266" r:id="rId14"/>
    <p:sldId id="283" r:id="rId15"/>
    <p:sldId id="284" r:id="rId16"/>
    <p:sldId id="281" r:id="rId17"/>
    <p:sldId id="286" r:id="rId18"/>
    <p:sldId id="280" r:id="rId19"/>
    <p:sldId id="279" r:id="rId20"/>
    <p:sldId id="285" r:id="rId21"/>
    <p:sldId id="272" r:id="rId22"/>
    <p:sldId id="273" r:id="rId23"/>
    <p:sldId id="288" r:id="rId24"/>
    <p:sldId id="282" r:id="rId25"/>
    <p:sldId id="259" r:id="rId26"/>
    <p:sldId id="287" r:id="rId27"/>
    <p:sldId id="290" r:id="rId28"/>
    <p:sldId id="292"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4082"/>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1731" autoAdjust="0"/>
  </p:normalViewPr>
  <p:slideViewPr>
    <p:cSldViewPr>
      <p:cViewPr varScale="1">
        <p:scale>
          <a:sx n="55" d="100"/>
          <a:sy n="55" d="100"/>
        </p:scale>
        <p:origin x="-762"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374"/>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093EFC-DE3B-433B-94F3-CA643051EC90}" type="datetimeFigureOut">
              <a:rPr lang="en-US" smtClean="0"/>
              <a:pPr/>
              <a:t>10/18/2011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9FDC67-044F-402A-9D13-3A081534D36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pragma21.pragma-grid.net/dct/page/65580"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aist.go.jp/aist_j/aistinfo/aist_today/vol06_12/p18.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u="sng" kern="1200" dirty="0" smtClean="0">
                <a:solidFill>
                  <a:schemeClr val="tx1"/>
                </a:solidFill>
                <a:latin typeface="+mn-lt"/>
                <a:ea typeface="+mn-ea"/>
                <a:cs typeface="+mn-cs"/>
                <a:hlinkClick r:id="rId3"/>
              </a:rPr>
              <a:t>http://pragma21.pragma-grid.net/dct/page/65580</a:t>
            </a:r>
            <a:endParaRPr lang="en-US" dirty="0"/>
          </a:p>
        </p:txBody>
      </p:sp>
      <p:sp>
        <p:nvSpPr>
          <p:cNvPr id="4" name="Slide Number Placeholder 3"/>
          <p:cNvSpPr>
            <a:spLocks noGrp="1"/>
          </p:cNvSpPr>
          <p:nvPr>
            <p:ph type="sldNum" sz="quarter" idx="10"/>
          </p:nvPr>
        </p:nvSpPr>
        <p:spPr/>
        <p:txBody>
          <a:bodyPr/>
          <a:lstStyle/>
          <a:p>
            <a:fld id="{389FDC67-044F-402A-9D13-3A081534D366}"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Jerry Tsai: understand what regulates the size and duration of a single calcium spark</a:t>
            </a:r>
            <a:r>
              <a:rPr lang="en-US" sz="1200" kern="1200" baseline="0" dirty="0" smtClean="0">
                <a:solidFill>
                  <a:schemeClr val="tx1"/>
                </a:solidFill>
                <a:latin typeface="+mn-lt"/>
                <a:ea typeface="+mn-ea"/>
                <a:cs typeface="+mn-cs"/>
              </a:rPr>
              <a:t> in the cell (</a:t>
            </a:r>
            <a:r>
              <a:rPr lang="en-US" sz="1200" kern="1200" dirty="0" err="1" smtClean="0">
                <a:solidFill>
                  <a:schemeClr val="tx1"/>
                </a:solidFill>
                <a:latin typeface="+mn-lt"/>
                <a:ea typeface="+mn-ea"/>
                <a:cs typeface="+mn-cs"/>
              </a:rPr>
              <a:t>sarcoplasmic</a:t>
            </a:r>
            <a:r>
              <a:rPr lang="en-US" sz="1200" kern="1200" dirty="0" smtClean="0">
                <a:solidFill>
                  <a:schemeClr val="tx1"/>
                </a:solidFill>
                <a:latin typeface="+mn-lt"/>
                <a:ea typeface="+mn-ea"/>
                <a:cs typeface="+mn-cs"/>
              </a:rPr>
              <a:t> reticulum)</a:t>
            </a:r>
            <a:r>
              <a:rPr lang="en-US" sz="1200" kern="1200" baseline="0" dirty="0" smtClean="0">
                <a:solidFill>
                  <a:schemeClr val="tx1"/>
                </a:solidFill>
                <a:latin typeface="+mn-lt"/>
                <a:ea typeface="+mn-ea"/>
                <a:cs typeface="+mn-cs"/>
              </a:rPr>
              <a:t> … - by using nimrod to run some experiments – got some interesting results regarding location of pump and duration of spark</a:t>
            </a:r>
            <a:endParaRPr lang="en-US" dirty="0" smtClean="0"/>
          </a:p>
          <a:p>
            <a:endParaRPr lang="en-US" dirty="0" smtClean="0"/>
          </a:p>
          <a:p>
            <a:r>
              <a:rPr lang="en-US" dirty="0" smtClean="0"/>
              <a:t>Howard Li: </a:t>
            </a:r>
            <a:r>
              <a:rPr lang="en-US" sz="1200" kern="1200" dirty="0" smtClean="0">
                <a:solidFill>
                  <a:schemeClr val="tx1"/>
                </a:solidFill>
                <a:latin typeface="+mn-lt"/>
                <a:ea typeface="+mn-ea"/>
                <a:cs typeface="+mn-cs"/>
              </a:rPr>
              <a:t> novel finding that adamantine, a known influenza inhibitor rendered obsolete due to viral resistance, may contain a scaffold effective for synthesis of new inhibitors against drug resistant forms of neuraminidase.</a:t>
            </a:r>
            <a:endParaRPr lang="en-US" dirty="0" smtClean="0"/>
          </a:p>
          <a:p>
            <a:endParaRPr lang="en-US" dirty="0" smtClean="0"/>
          </a:p>
          <a:p>
            <a:r>
              <a:rPr lang="en-US" dirty="0" smtClean="0"/>
              <a:t>Alex</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Docked pose produced by RDOCK of HA(red) and S139/1(blue). The predicted FEB is -15.0288 kcal/mol based on preliminary docking results.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Interested in looking at antibodies that bind to HA (</a:t>
            </a:r>
            <a:r>
              <a:rPr lang="en-US" sz="1200" kern="1200" dirty="0" err="1" smtClean="0">
                <a:solidFill>
                  <a:schemeClr val="tx1"/>
                </a:solidFill>
                <a:latin typeface="+mn-lt"/>
                <a:ea typeface="+mn-ea"/>
                <a:cs typeface="+mn-cs"/>
              </a:rPr>
              <a:t>hemagglutinin</a:t>
            </a:r>
            <a:r>
              <a:rPr lang="en-US" sz="1200" kern="120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Daniel Li, Brian Tsui and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latin typeface="+mn-lt"/>
                <a:ea typeface="+mn-ea"/>
                <a:cs typeface="+mn-cs"/>
              </a:rPr>
              <a:t>Visualization of (A) actual and (B) modeled three-dimensional structure of SSH-2 (2nt2) from the improved workflow. (C) is the overlay of the actual and modeled structures. Note the very close agreement of the two structures. The colors have been changed (grey=actual, orange=modeled) for clarity.</a:t>
            </a: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89FDC67-044F-402A-9D13-3A081534D366}"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2010 Geoff Pascoe Cross Network Platform for Environmental Sensor Data Capture and Analysis UCSD Dr Sameer Tilak Slides/Video 2010 Lin Wei Integrating Web Services, Nimrod and </a:t>
            </a:r>
            <a:r>
              <a:rPr lang="en-US" dirty="0" err="1" smtClean="0"/>
              <a:t>Kepler</a:t>
            </a:r>
            <a:r>
              <a:rPr lang="en-US" dirty="0" smtClean="0"/>
              <a:t> in Biomedical Workflows UCSD Dr Wilfred Li Slides/Video 2010 James Wetter Real Time </a:t>
            </a:r>
            <a:r>
              <a:rPr lang="en-US" dirty="0" err="1" smtClean="0"/>
              <a:t>Visualisation</a:t>
            </a:r>
            <a:r>
              <a:rPr lang="en-US" dirty="0" smtClean="0"/>
              <a:t> in Astrophysics UCSD Dr Jurgen Schulze Slides/Video 2010 Wai Keung Yiu Man Lung Binding ITK with </a:t>
            </a:r>
            <a:r>
              <a:rPr lang="en-US" dirty="0" err="1" smtClean="0"/>
              <a:t>Kepler</a:t>
            </a:r>
            <a:r>
              <a:rPr lang="en-US" dirty="0" smtClean="0"/>
              <a:t> for Medical Workflow Imaging SDSC Dr Ilkay Altintas Slides/Video 2010 Edgar </a:t>
            </a:r>
            <a:r>
              <a:rPr lang="en-US" dirty="0" err="1" smtClean="0"/>
              <a:t>Kautzner</a:t>
            </a:r>
            <a:r>
              <a:rPr lang="en-US" dirty="0" smtClean="0"/>
              <a:t> </a:t>
            </a:r>
            <a:r>
              <a:rPr lang="en-US" dirty="0" err="1" smtClean="0"/>
              <a:t>Telematics</a:t>
            </a:r>
            <a:r>
              <a:rPr lang="en-US" dirty="0" smtClean="0"/>
              <a:t> in Music Collaboration, Rehearsal and Performance NCSA Ben Smith Slides/Video 2010 Jian Zhang Integration of Guard Parallel Software Debugger into Blue Waters HPC Environment NCSA Prof William </a:t>
            </a:r>
            <a:r>
              <a:rPr lang="en-US" dirty="0" err="1" smtClean="0"/>
              <a:t>Gropp</a:t>
            </a:r>
            <a:endParaRPr lang="en-US" dirty="0"/>
          </a:p>
        </p:txBody>
      </p:sp>
      <p:sp>
        <p:nvSpPr>
          <p:cNvPr id="4" name="Slide Number Placeholder 3"/>
          <p:cNvSpPr>
            <a:spLocks noGrp="1"/>
          </p:cNvSpPr>
          <p:nvPr>
            <p:ph type="sldNum" sz="quarter" idx="10"/>
          </p:nvPr>
        </p:nvSpPr>
        <p:spPr/>
        <p:txBody>
          <a:bodyPr/>
          <a:lstStyle/>
          <a:p>
            <a:fld id="{389FDC67-044F-402A-9D13-3A081534D366}"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9FDC67-044F-402A-9D13-3A081534D366}"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lvl="0"/>
            <a:r>
              <a:rPr lang="en-US" sz="1200" kern="1200" dirty="0" smtClean="0">
                <a:solidFill>
                  <a:schemeClr val="tx1"/>
                </a:solidFill>
                <a:latin typeface="+mn-lt"/>
                <a:ea typeface="+mn-ea"/>
                <a:cs typeface="+mn-cs"/>
              </a:rPr>
              <a:t> - Mobilized a global response to the needs of colleagues at the National Center for High-performance Computing (NCHC) in </a:t>
            </a:r>
            <a:r>
              <a:rPr lang="en-US" sz="1200" kern="1200" dirty="0" err="1" smtClean="0">
                <a:solidFill>
                  <a:schemeClr val="tx1"/>
                </a:solidFill>
                <a:latin typeface="+mn-lt"/>
                <a:ea typeface="+mn-ea"/>
                <a:cs typeface="+mn-cs"/>
              </a:rPr>
              <a:t>Hsinchu</a:t>
            </a:r>
            <a:r>
              <a:rPr lang="en-US" sz="1200" kern="1200" dirty="0" smtClean="0">
                <a:solidFill>
                  <a:schemeClr val="tx1"/>
                </a:solidFill>
                <a:latin typeface="+mn-lt"/>
                <a:ea typeface="+mn-ea"/>
                <a:cs typeface="+mn-cs"/>
              </a:rPr>
              <a:t> in helping apply technology solutions to the healthcare crisis caused by the SARS virus.</a:t>
            </a:r>
          </a:p>
          <a:p>
            <a:pPr lvl="0"/>
            <a:r>
              <a:rPr lang="en-US" sz="1200" kern="1200" dirty="0" smtClean="0">
                <a:solidFill>
                  <a:schemeClr val="tx1"/>
                </a:solidFill>
                <a:latin typeface="+mn-lt"/>
                <a:ea typeface="+mn-ea"/>
                <a:cs typeface="+mn-cs"/>
              </a:rPr>
              <a:t> - Contributed to launching local and regional grid efforts of PRAGMA members at </a:t>
            </a:r>
            <a:r>
              <a:rPr lang="en-US" sz="1200" kern="1200" dirty="0" err="1" smtClean="0">
                <a:solidFill>
                  <a:schemeClr val="tx1"/>
                </a:solidFill>
                <a:latin typeface="+mn-lt"/>
                <a:ea typeface="+mn-ea"/>
                <a:cs typeface="+mn-cs"/>
              </a:rPr>
              <a:t>Universiti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Sains</a:t>
            </a:r>
            <a:r>
              <a:rPr lang="en-US" sz="1200" kern="1200" dirty="0" smtClean="0">
                <a:solidFill>
                  <a:schemeClr val="tx1"/>
                </a:solidFill>
                <a:latin typeface="+mn-lt"/>
                <a:ea typeface="+mn-ea"/>
                <a:cs typeface="+mn-cs"/>
              </a:rPr>
              <a:t> Malaysia (USM, </a:t>
            </a:r>
            <a:r>
              <a:rPr lang="en-US" sz="1200" kern="1200" dirty="0" err="1" smtClean="0">
                <a:solidFill>
                  <a:schemeClr val="tx1"/>
                </a:solidFill>
                <a:latin typeface="+mn-lt"/>
                <a:ea typeface="+mn-ea"/>
                <a:cs typeface="+mn-cs"/>
              </a:rPr>
              <a:t>ThaiGrid</a:t>
            </a:r>
            <a:r>
              <a:rPr lang="en-US" sz="1200" kern="1200" dirty="0" smtClean="0">
                <a:solidFill>
                  <a:schemeClr val="tx1"/>
                </a:solidFill>
                <a:latin typeface="+mn-lt"/>
                <a:ea typeface="+mn-ea"/>
                <a:cs typeface="+mn-cs"/>
              </a:rPr>
              <a:t>, NCHC, Jilin University (JLU), </a:t>
            </a:r>
            <a:r>
              <a:rPr lang="en-US" sz="1200" kern="1200" dirty="0" err="1" smtClean="0">
                <a:solidFill>
                  <a:schemeClr val="tx1"/>
                </a:solidFill>
                <a:latin typeface="+mn-lt"/>
                <a:ea typeface="+mn-ea"/>
                <a:cs typeface="+mn-cs"/>
              </a:rPr>
              <a:t>Lan</a:t>
            </a:r>
            <a:r>
              <a:rPr lang="en-US" sz="1200" kern="1200" dirty="0" smtClean="0">
                <a:solidFill>
                  <a:schemeClr val="tx1"/>
                </a:solidFill>
                <a:latin typeface="+mn-lt"/>
                <a:ea typeface="+mn-ea"/>
                <a:cs typeface="+mn-cs"/>
              </a:rPr>
              <a:t> Zhou University (LZU, </a:t>
            </a:r>
            <a:r>
              <a:rPr lang="en-US" sz="1200" kern="1200" dirty="0" err="1" smtClean="0">
                <a:solidFill>
                  <a:schemeClr val="tx1"/>
                </a:solidFill>
                <a:latin typeface="+mn-lt"/>
                <a:ea typeface="+mn-ea"/>
                <a:cs typeface="+mn-cs"/>
              </a:rPr>
              <a:t>GEOGrid</a:t>
            </a:r>
            <a:r>
              <a:rPr lang="en-US" sz="1200" kern="1200" dirty="0" smtClean="0">
                <a:solidFill>
                  <a:schemeClr val="tx1"/>
                </a:solidFill>
                <a:latin typeface="+mn-lt"/>
                <a:ea typeface="+mn-ea"/>
                <a:cs typeface="+mn-cs"/>
              </a:rPr>
              <a:t> of the National Institute for Advance Industrial Science and Technology (AIST), as well as at Advanced Science and Technology Institute (ASTI), Institute of Information Technology (IOIT), and Universidad de Chile. </a:t>
            </a:r>
          </a:p>
          <a:p>
            <a:pPr lvl="0"/>
            <a:r>
              <a:rPr lang="en-US" sz="1200" kern="1200" dirty="0" smtClean="0">
                <a:solidFill>
                  <a:schemeClr val="tx1"/>
                </a:solidFill>
                <a:latin typeface="+mn-lt"/>
                <a:ea typeface="+mn-ea"/>
                <a:cs typeface="+mn-cs"/>
              </a:rPr>
              <a:t> - Improved and globally disseminated multiple cluster and grid software from members such as </a:t>
            </a:r>
            <a:r>
              <a:rPr lang="en-US" sz="1200" kern="1200" dirty="0" err="1" smtClean="0">
                <a:solidFill>
                  <a:schemeClr val="tx1"/>
                </a:solidFill>
                <a:latin typeface="+mn-lt"/>
                <a:ea typeface="+mn-ea"/>
                <a:cs typeface="+mn-cs"/>
              </a:rPr>
              <a:t>Ninf</a:t>
            </a:r>
            <a:r>
              <a:rPr lang="en-US" sz="1200" kern="1200" dirty="0" smtClean="0">
                <a:solidFill>
                  <a:schemeClr val="tx1"/>
                </a:solidFill>
                <a:latin typeface="+mn-lt"/>
                <a:ea typeface="+mn-ea"/>
                <a:cs typeface="+mn-cs"/>
              </a:rPr>
              <a:t>-G (AIST), </a:t>
            </a:r>
            <a:r>
              <a:rPr lang="en-US" sz="1200" kern="1200" dirty="0" err="1" smtClean="0">
                <a:solidFill>
                  <a:schemeClr val="tx1"/>
                </a:solidFill>
                <a:latin typeface="+mn-lt"/>
                <a:ea typeface="+mn-ea"/>
                <a:cs typeface="+mn-cs"/>
              </a:rPr>
              <a:t>Gfarm</a:t>
            </a:r>
            <a:r>
              <a:rPr lang="en-US" sz="1200" kern="1200" dirty="0" smtClean="0">
                <a:solidFill>
                  <a:schemeClr val="tx1"/>
                </a:solidFill>
                <a:latin typeface="+mn-lt"/>
                <a:ea typeface="+mn-ea"/>
                <a:cs typeface="+mn-cs"/>
              </a:rPr>
              <a:t> (AIST and U Tsukuba), Nimrod (</a:t>
            </a:r>
            <a:r>
              <a:rPr lang="en-US" sz="1200" kern="1200" dirty="0" err="1" smtClean="0">
                <a:solidFill>
                  <a:schemeClr val="tx1"/>
                </a:solidFill>
                <a:latin typeface="+mn-lt"/>
                <a:ea typeface="+mn-ea"/>
                <a:cs typeface="+mn-cs"/>
              </a:rPr>
              <a:t>Monash</a:t>
            </a:r>
            <a:r>
              <a:rPr lang="en-US" sz="1200" kern="1200" dirty="0" smtClean="0">
                <a:solidFill>
                  <a:schemeClr val="tx1"/>
                </a:solidFill>
                <a:latin typeface="+mn-lt"/>
                <a:ea typeface="+mn-ea"/>
                <a:cs typeface="+mn-cs"/>
              </a:rPr>
              <a:t> U), Duckling (Computer Network Information Center (CNIC)), Rocks (San Diego Supercomputer Center (SDSC)), CSF4 (JLU), e-AIRS (Korea Institute for Science and Technology Information (KISTI)), SCE (</a:t>
            </a:r>
            <a:r>
              <a:rPr lang="en-US" sz="1200" kern="1200" dirty="0" err="1" smtClean="0">
                <a:solidFill>
                  <a:schemeClr val="tx1"/>
                </a:solidFill>
                <a:latin typeface="+mn-lt"/>
                <a:ea typeface="+mn-ea"/>
                <a:cs typeface="+mn-cs"/>
              </a:rPr>
              <a:t>Kasetsart</a:t>
            </a:r>
            <a:r>
              <a:rPr lang="en-US" sz="1200" kern="1200" dirty="0" smtClean="0">
                <a:solidFill>
                  <a:schemeClr val="tx1"/>
                </a:solidFill>
                <a:latin typeface="+mn-lt"/>
                <a:ea typeface="+mn-ea"/>
                <a:cs typeface="+mn-cs"/>
              </a:rPr>
              <a:t> U (KU)) Opal (National Biomedical Computation Resource (NBCR)), </a:t>
            </a:r>
            <a:r>
              <a:rPr lang="en-US" sz="1200" kern="1200" dirty="0" err="1" smtClean="0">
                <a:solidFill>
                  <a:schemeClr val="tx1"/>
                </a:solidFill>
                <a:latin typeface="+mn-lt"/>
                <a:ea typeface="+mn-ea"/>
                <a:cs typeface="+mn-cs"/>
              </a:rPr>
              <a:t>DataTurbine</a:t>
            </a:r>
            <a:r>
              <a:rPr lang="en-US" sz="1200" kern="1200" dirty="0" smtClean="0">
                <a:solidFill>
                  <a:schemeClr val="tx1"/>
                </a:solidFill>
                <a:latin typeface="+mn-lt"/>
                <a:ea typeface="+mn-ea"/>
                <a:cs typeface="+mn-cs"/>
              </a:rPr>
              <a:t> (University of California San Diego (UCSD)), and SAGE (UCSD).</a:t>
            </a:r>
          </a:p>
          <a:p>
            <a:pPr lvl="0"/>
            <a:r>
              <a:rPr lang="en-US" sz="1200" kern="1200" dirty="0" smtClean="0">
                <a:solidFill>
                  <a:schemeClr val="tx1"/>
                </a:solidFill>
                <a:latin typeface="+mn-lt"/>
                <a:ea typeface="+mn-ea"/>
                <a:cs typeface="+mn-cs"/>
              </a:rPr>
              <a:t> - Collaborated with </a:t>
            </a:r>
            <a:r>
              <a:rPr lang="en-US" sz="1200" kern="1200" dirty="0" err="1" smtClean="0">
                <a:solidFill>
                  <a:schemeClr val="tx1"/>
                </a:solidFill>
                <a:latin typeface="+mn-lt"/>
                <a:ea typeface="+mn-ea"/>
                <a:cs typeface="+mn-cs"/>
              </a:rPr>
              <a:t>APGrid</a:t>
            </a:r>
            <a:r>
              <a:rPr lang="en-US" sz="1200" kern="1200" dirty="0" smtClean="0">
                <a:solidFill>
                  <a:schemeClr val="tx1"/>
                </a:solidFill>
                <a:latin typeface="+mn-lt"/>
                <a:ea typeface="+mn-ea"/>
                <a:cs typeface="+mn-cs"/>
              </a:rPr>
              <a:t> PMA and promulgated security standards and practices among our members and affiliates.  </a:t>
            </a:r>
          </a:p>
          <a:p>
            <a:pPr lvl="0"/>
            <a:r>
              <a:rPr lang="en-US" sz="1200" kern="1200" dirty="0" smtClean="0">
                <a:solidFill>
                  <a:schemeClr val="tx1"/>
                </a:solidFill>
                <a:latin typeface="+mn-lt"/>
                <a:ea typeface="+mn-ea"/>
                <a:cs typeface="+mn-cs"/>
              </a:rPr>
              <a:t> - Engaged application scientists and supported applications on the PRAGMA Grid, examples include: modeling the spread of volcanic ash in Costa Rica (Nunez 2010), understanding the impact of Savannah burns on climate (Lynch 2007), and gaining insights in a variety of computational chemistry applications (Ikegami 2007, </a:t>
            </a:r>
            <a:r>
              <a:rPr lang="en-US" sz="1200" kern="1200" dirty="0" err="1" smtClean="0">
                <a:solidFill>
                  <a:schemeClr val="tx1"/>
                </a:solidFill>
                <a:latin typeface="+mn-lt"/>
                <a:ea typeface="+mn-ea"/>
                <a:cs typeface="+mn-cs"/>
              </a:rPr>
              <a:t>Sudholt</a:t>
            </a:r>
            <a:r>
              <a:rPr lang="en-US" sz="1200" kern="1200" dirty="0" smtClean="0">
                <a:solidFill>
                  <a:schemeClr val="tx1"/>
                </a:solidFill>
                <a:latin typeface="+mn-lt"/>
                <a:ea typeface="+mn-ea"/>
                <a:cs typeface="+mn-cs"/>
              </a:rPr>
              <a:t> 2004). </a:t>
            </a:r>
          </a:p>
          <a:p>
            <a:pPr lvl="0"/>
            <a:r>
              <a:rPr lang="en-US" sz="1200" kern="1200" dirty="0" smtClean="0">
                <a:solidFill>
                  <a:schemeClr val="tx1"/>
                </a:solidFill>
                <a:latin typeface="+mn-lt"/>
                <a:ea typeface="+mn-ea"/>
                <a:cs typeface="+mn-cs"/>
              </a:rPr>
              <a:t> - Provided a </a:t>
            </a:r>
            <a:r>
              <a:rPr lang="en-US" sz="1200" kern="1200" dirty="0" err="1" smtClean="0">
                <a:solidFill>
                  <a:schemeClr val="tx1"/>
                </a:solidFill>
                <a:latin typeface="+mn-lt"/>
                <a:ea typeface="+mn-ea"/>
                <a:cs typeface="+mn-cs"/>
              </a:rPr>
              <a:t>testbed</a:t>
            </a:r>
            <a:r>
              <a:rPr lang="en-US" sz="1200" kern="1200" dirty="0" smtClean="0">
                <a:solidFill>
                  <a:schemeClr val="tx1"/>
                </a:solidFill>
                <a:latin typeface="+mn-lt"/>
                <a:ea typeface="+mn-ea"/>
                <a:cs typeface="+mn-cs"/>
              </a:rPr>
              <a:t> platform from pilot work of NCHC’s </a:t>
            </a:r>
            <a:r>
              <a:rPr lang="en-US" sz="1200" kern="1200" dirty="0" err="1" smtClean="0">
                <a:solidFill>
                  <a:schemeClr val="tx1"/>
                </a:solidFill>
                <a:latin typeface="+mn-lt"/>
                <a:ea typeface="+mn-ea"/>
                <a:cs typeface="+mn-cs"/>
              </a:rPr>
              <a:t>EcoGrid</a:t>
            </a:r>
            <a:r>
              <a:rPr lang="en-US" sz="1200" kern="1200" dirty="0" smtClean="0">
                <a:solidFill>
                  <a:schemeClr val="tx1"/>
                </a:solidFill>
                <a:latin typeface="+mn-lt"/>
                <a:ea typeface="+mn-ea"/>
                <a:cs typeface="+mn-cs"/>
              </a:rPr>
              <a:t> activities, leading to the Global Lake Ecological Observatory Network (GLEON) organization with more than 300 members, the Coral Reef Environmental Observatory Network (CREON), and other regional activities such as the Korean Lake Ecological Observatory Network (KLEON). </a:t>
            </a:r>
          </a:p>
          <a:p>
            <a:pPr lvl="0"/>
            <a:r>
              <a:rPr lang="en-US" sz="1200" kern="1200" dirty="0" smtClean="0">
                <a:solidFill>
                  <a:schemeClr val="tx1"/>
                </a:solidFill>
                <a:latin typeface="+mn-lt"/>
                <a:ea typeface="+mn-ea"/>
                <a:cs typeface="+mn-cs"/>
              </a:rPr>
              <a:t> - Created training programs for members and for students, ranging from the SEAIP (Southeast Asia International Joint Research and Training Program in High-Performance Computing Applications and Networking Technology), to programs that support student internships abroad: PRIME, PRIUS, and MURPA.</a:t>
            </a:r>
          </a:p>
          <a:p>
            <a:endParaRPr lang="en-US" dirty="0"/>
          </a:p>
        </p:txBody>
      </p:sp>
      <p:sp>
        <p:nvSpPr>
          <p:cNvPr id="4" name="Slide Number Placeholder 3"/>
          <p:cNvSpPr>
            <a:spLocks noGrp="1"/>
          </p:cNvSpPr>
          <p:nvPr>
            <p:ph type="sldNum" sz="quarter" idx="10"/>
          </p:nvPr>
        </p:nvSpPr>
        <p:spPr/>
        <p:txBody>
          <a:bodyPr/>
          <a:lstStyle/>
          <a:p>
            <a:fld id="{389FDC67-044F-402A-9D13-3A081534D366}"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9FDC67-044F-402A-9D13-3A081534D366}"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9FDC67-044F-402A-9D13-3A081534D366}" type="slidenum">
              <a:rPr lang="en-US" smtClean="0"/>
              <a:pPr/>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latin typeface="+mn-lt"/>
                <a:ea typeface="+mn-ea"/>
                <a:cs typeface="+mn-cs"/>
              </a:rPr>
              <a:t>Proposal for Panel at PRAGMA 21</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Next year PRAGMA will be 10 years old! In these last ten years we have established deep and broad collaborations and friendships in the Asia Pacific region. We have also developed best practices in interoperations of grids, used the shared infrastructure to make scientific advances and improve software, leveraged the framework to help foster new grid efforts and new organizations, and established mechanisms to enhance the human capital and strengthen our collaborations.</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During these ten years, technologies have changed, funding to support collaborations has mostly been by and for individual members, PRAGMA has grown in number of members yet not all have funding or mandates to sustain the collaborations.</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This is an ideal time to look forward on several fronts, to ask what we see as future trends, and where PRAGMA members collectively can make a unique contribution.  At PRAGMA 17 in Hanoi, Vietnam (October 2009) there was a panel meeting on the future of the cloud and what PRAGMA should do. That panel discussion, with work at and between subsequent workshops, led to a very active set of activities highlighted at PRAGMA 20 and PRAGMA 21.</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We propose to hold a panel discussion on the future of PRAGMA, looking at trends in the following areas:</a:t>
            </a:r>
          </a:p>
          <a:p>
            <a:pPr lvl="0"/>
            <a:r>
              <a:rPr lang="en-US" sz="1200" b="1" kern="1200" dirty="0" smtClean="0">
                <a:solidFill>
                  <a:schemeClr val="tx1"/>
                </a:solidFill>
                <a:latin typeface="+mn-lt"/>
                <a:ea typeface="+mn-ea"/>
                <a:cs typeface="+mn-cs"/>
              </a:rPr>
              <a:t>Technology</a:t>
            </a:r>
            <a:r>
              <a:rPr lang="en-US" sz="1200" kern="1200" dirty="0" smtClean="0">
                <a:solidFill>
                  <a:schemeClr val="tx1"/>
                </a:solidFill>
                <a:latin typeface="+mn-lt"/>
                <a:ea typeface="+mn-ea"/>
                <a:cs typeface="+mn-cs"/>
              </a:rPr>
              <a:t>: What are the future trends in areas of cloud (compute and data), sensing (remote and land based), visualization, and networking? Where does PRAGMA have an advantage? Are there other technologies? Are there activities we should stop doing?</a:t>
            </a:r>
          </a:p>
          <a:p>
            <a:pPr lvl="0"/>
            <a:r>
              <a:rPr lang="en-US" sz="1200" b="1" kern="1200" dirty="0" smtClean="0">
                <a:solidFill>
                  <a:schemeClr val="tx1"/>
                </a:solidFill>
                <a:latin typeface="+mn-lt"/>
                <a:ea typeface="+mn-ea"/>
                <a:cs typeface="+mn-cs"/>
              </a:rPr>
              <a:t>Scientific Applications and Infrastructure co-development</a:t>
            </a:r>
            <a:r>
              <a:rPr lang="en-US" sz="1200" kern="1200" dirty="0" smtClean="0">
                <a:solidFill>
                  <a:schemeClr val="tx1"/>
                </a:solidFill>
                <a:latin typeface="+mn-lt"/>
                <a:ea typeface="+mn-ea"/>
                <a:cs typeface="+mn-cs"/>
              </a:rPr>
              <a:t>: PRAGMA currently have working groups in GEO, Bio, </a:t>
            </a:r>
            <a:r>
              <a:rPr lang="en-US" sz="1200" kern="1200" dirty="0" err="1" smtClean="0">
                <a:solidFill>
                  <a:schemeClr val="tx1"/>
                </a:solidFill>
                <a:latin typeface="+mn-lt"/>
                <a:ea typeface="+mn-ea"/>
                <a:cs typeface="+mn-cs"/>
              </a:rPr>
              <a:t>Telescience</a:t>
            </a:r>
            <a:r>
              <a:rPr lang="en-US" sz="1200" kern="1200" dirty="0" smtClean="0">
                <a:solidFill>
                  <a:schemeClr val="tx1"/>
                </a:solidFill>
                <a:latin typeface="+mn-lt"/>
                <a:ea typeface="+mn-ea"/>
                <a:cs typeface="+mn-cs"/>
              </a:rPr>
              <a:t> and Infrastructure. What are the major contributions that PRAGMA could make in these areas? Are there opportunities/interest in new activities? How can these groups accomplish more by working more closely together?</a:t>
            </a:r>
          </a:p>
          <a:p>
            <a:pPr lvl="0"/>
            <a:r>
              <a:rPr lang="en-US" sz="1200" b="1" kern="1200" dirty="0" smtClean="0">
                <a:solidFill>
                  <a:schemeClr val="tx1"/>
                </a:solidFill>
                <a:latin typeface="+mn-lt"/>
                <a:ea typeface="+mn-ea"/>
                <a:cs typeface="+mn-cs"/>
              </a:rPr>
              <a:t>Human Capital</a:t>
            </a:r>
            <a:r>
              <a:rPr lang="en-US" sz="1200" kern="1200" dirty="0" smtClean="0">
                <a:solidFill>
                  <a:schemeClr val="tx1"/>
                </a:solidFill>
                <a:latin typeface="+mn-lt"/>
                <a:ea typeface="+mn-ea"/>
                <a:cs typeface="+mn-cs"/>
              </a:rPr>
              <a:t>: What are opportunities for developing human capital in PRAGMA and at the same time further out technology and application goals? Currently PRAGMA does not have an education working group, but has had several activities among PRAGMA members such as PRIME, PRIUS, and MURPA.  Furthermore there are activities such as SEAIP that has been a feeder for PRAGMA members and a means of disseminating information about PRAGMA.</a:t>
            </a:r>
          </a:p>
          <a:p>
            <a:pPr lvl="0"/>
            <a:r>
              <a:rPr lang="en-US" sz="1200" b="1" kern="1200" dirty="0" smtClean="0">
                <a:solidFill>
                  <a:schemeClr val="tx1"/>
                </a:solidFill>
                <a:latin typeface="+mn-lt"/>
                <a:ea typeface="+mn-ea"/>
                <a:cs typeface="+mn-cs"/>
              </a:rPr>
              <a:t>Collaborative Funding</a:t>
            </a:r>
            <a:r>
              <a:rPr lang="en-US" sz="1200" kern="1200" dirty="0" smtClean="0">
                <a:solidFill>
                  <a:schemeClr val="tx1"/>
                </a:solidFill>
                <a:latin typeface="+mn-lt"/>
                <a:ea typeface="+mn-ea"/>
                <a:cs typeface="+mn-cs"/>
              </a:rPr>
              <a:t>: What are opportunities to move from individually applied for funds to collaboratively seeking funding to influencing funding agency priorities?</a:t>
            </a:r>
          </a:p>
          <a:p>
            <a:pPr lvl="0"/>
            <a:r>
              <a:rPr lang="en-US" sz="1200" b="1" kern="1200" dirty="0" smtClean="0">
                <a:solidFill>
                  <a:schemeClr val="tx1"/>
                </a:solidFill>
                <a:latin typeface="+mn-lt"/>
                <a:ea typeface="+mn-ea"/>
                <a:cs typeface="+mn-cs"/>
              </a:rPr>
              <a:t>Membership</a:t>
            </a:r>
            <a:r>
              <a:rPr lang="en-US" sz="1200" kern="1200" dirty="0" smtClean="0">
                <a:solidFill>
                  <a:schemeClr val="tx1"/>
                </a:solidFill>
                <a:latin typeface="+mn-lt"/>
                <a:ea typeface="+mn-ea"/>
                <a:cs typeface="+mn-cs"/>
              </a:rPr>
              <a:t>: How do we sustain activity of members or allow natural ebb and flow of members? Also, thinking in terms of fulfilling some of the visions, are there other institutions or communities (e.g., computer science, biodiversity) we should recruit into PRAGMA?</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We propose to have a five member panel, each member to address at most two of these issues, to paint a vision for what the future could hold for PRAGMA and how PRAGMA could uniquely contribute to that future.  Following brief statements by the panelists, there will be a moderated question and answer session of all PRAGMA 21 participants.</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The goals of this panel and question and answer session to have PRAGMA membership think deeply about the next 5 years and begin a process of constructing the ideas, framework, and proposals to reach into the </a:t>
            </a:r>
            <a:r>
              <a:rPr lang="en-US" sz="1200" kern="1200" dirty="0" err="1" smtClean="0">
                <a:solidFill>
                  <a:schemeClr val="tx1"/>
                </a:solidFill>
                <a:latin typeface="+mn-lt"/>
                <a:ea typeface="+mn-ea"/>
                <a:cs typeface="+mn-cs"/>
              </a:rPr>
              <a:t>futur</a:t>
            </a:r>
            <a:endParaRPr lang="en-US" dirty="0" smtClean="0"/>
          </a:p>
          <a:p>
            <a:endParaRPr lang="en-US" dirty="0" smtClean="0"/>
          </a:p>
          <a:p>
            <a:endParaRPr lang="en-US" dirty="0" smtClean="0"/>
          </a:p>
          <a:p>
            <a:r>
              <a:rPr lang="en-US" dirty="0" smtClean="0"/>
              <a:t>Address and poke holes in the proposed framework!</a:t>
            </a:r>
          </a:p>
          <a:p>
            <a:endParaRPr lang="en-US" dirty="0" smtClean="0"/>
          </a:p>
          <a:p>
            <a:r>
              <a:rPr lang="en-US" dirty="0" smtClean="0"/>
              <a:t>Discuss</a:t>
            </a:r>
            <a:r>
              <a:rPr lang="en-US" baseline="0" dirty="0" smtClean="0"/>
              <a:t> current working groups and their structure</a:t>
            </a:r>
          </a:p>
          <a:p>
            <a:r>
              <a:rPr lang="en-US" baseline="0" dirty="0" smtClean="0"/>
              <a:t> - Are the areas still  relevant</a:t>
            </a:r>
          </a:p>
          <a:p>
            <a:r>
              <a:rPr lang="en-US" baseline="0" dirty="0" smtClean="0"/>
              <a:t> - Do we need </a:t>
            </a:r>
          </a:p>
          <a:p>
            <a:endParaRPr lang="en-US" baseline="0" dirty="0" smtClean="0"/>
          </a:p>
          <a:p>
            <a:r>
              <a:rPr lang="en-US" baseline="0" dirty="0" smtClean="0"/>
              <a:t>How to we engage new members?</a:t>
            </a:r>
          </a:p>
          <a:p>
            <a:endParaRPr lang="en-US" baseline="0" dirty="0" smtClean="0"/>
          </a:p>
          <a:p>
            <a:r>
              <a:rPr lang="en-US" baseline="0" dirty="0" smtClean="0"/>
              <a:t>How do we stay “innovative”</a:t>
            </a:r>
          </a:p>
          <a:p>
            <a:endParaRPr lang="en-US" baseline="0" dirty="0" smtClean="0"/>
          </a:p>
          <a:p>
            <a:r>
              <a:rPr lang="en-US" baseline="0" dirty="0" smtClean="0"/>
              <a:t>REMINDER: Commenting on structure, processes, proposals are comments on ideas, not on PEOPLE.</a:t>
            </a:r>
            <a:endParaRPr lang="en-US" dirty="0"/>
          </a:p>
        </p:txBody>
      </p:sp>
      <p:sp>
        <p:nvSpPr>
          <p:cNvPr id="4" name="Slide Number Placeholder 3"/>
          <p:cNvSpPr>
            <a:spLocks noGrp="1"/>
          </p:cNvSpPr>
          <p:nvPr>
            <p:ph type="sldNum" sz="quarter" idx="10"/>
          </p:nvPr>
        </p:nvSpPr>
        <p:spPr/>
        <p:txBody>
          <a:bodyPr/>
          <a:lstStyle/>
          <a:p>
            <a:fld id="{389FDC67-044F-402A-9D13-3A081534D366}" type="slidenum">
              <a:rPr lang="en-US" smtClean="0"/>
              <a:pPr/>
              <a:t>21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u="sng" kern="1200" dirty="0" smtClean="0">
                <a:solidFill>
                  <a:schemeClr val="tx1"/>
                </a:solidFill>
                <a:latin typeface="+mn-lt"/>
                <a:ea typeface="+mn-ea"/>
                <a:cs typeface="+mn-cs"/>
                <a:hlinkClick r:id="rId3"/>
              </a:rPr>
              <a:t>http://www.aist.go.jp/aist_j/aistinfo/aist_today/vol06_12/p18.html</a:t>
            </a:r>
            <a:endParaRPr lang="en-US" dirty="0"/>
          </a:p>
        </p:txBody>
      </p:sp>
      <p:sp>
        <p:nvSpPr>
          <p:cNvPr id="4" name="Slide Number Placeholder 3"/>
          <p:cNvSpPr>
            <a:spLocks noGrp="1"/>
          </p:cNvSpPr>
          <p:nvPr>
            <p:ph type="sldNum" sz="quarter" idx="10"/>
          </p:nvPr>
        </p:nvSpPr>
        <p:spPr/>
        <p:txBody>
          <a:bodyPr/>
          <a:lstStyle/>
          <a:p>
            <a:fld id="{389FDC67-044F-402A-9D13-3A081534D366}" type="slidenum">
              <a:rPr lang="en-US" smtClean="0"/>
              <a:pPr/>
              <a:t>22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9FDC67-044F-402A-9D13-3A081534D366}" type="slidenum">
              <a:rPr lang="en-US" smtClean="0"/>
              <a:pPr/>
              <a:t>23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dirty="0" smtClean="0">
                <a:solidFill>
                  <a:schemeClr val="tx1"/>
                </a:solidFill>
                <a:latin typeface="+mn-lt"/>
                <a:ea typeface="+mn-ea"/>
                <a:cs typeface="+mn-cs"/>
              </a:rPr>
              <a:t>1. Future PRAGMA activities will build on our past successes and will build on three key thematic areas:</a:t>
            </a:r>
          </a:p>
          <a:p>
            <a:r>
              <a:rPr lang="en-US" sz="1200" kern="1200" dirty="0" smtClean="0">
                <a:solidFill>
                  <a:schemeClr val="tx1"/>
                </a:solidFill>
                <a:latin typeface="+mn-lt"/>
                <a:ea typeface="+mn-ea"/>
                <a:cs typeface="+mn-cs"/>
              </a:rPr>
              <a:t> </a:t>
            </a:r>
          </a:p>
          <a:p>
            <a:pPr lvl="0"/>
            <a:r>
              <a:rPr lang="en-US" sz="1200" kern="1200" dirty="0" smtClean="0">
                <a:solidFill>
                  <a:schemeClr val="tx1"/>
                </a:solidFill>
                <a:latin typeface="+mn-lt"/>
                <a:ea typeface="+mn-ea"/>
                <a:cs typeface="+mn-cs"/>
              </a:rPr>
              <a:t> - Experimenting with and exploiting new technologies, via three activities: </a:t>
            </a:r>
          </a:p>
          <a:p>
            <a:pPr lvl="0"/>
            <a:r>
              <a:rPr lang="en-US" sz="1200" kern="1200" baseline="0" dirty="0" smtClean="0">
                <a:solidFill>
                  <a:schemeClr val="tx1"/>
                </a:solidFill>
                <a:latin typeface="+mn-lt"/>
                <a:ea typeface="+mn-ea"/>
                <a:cs typeface="+mn-cs"/>
              </a:rPr>
              <a:t> - </a:t>
            </a:r>
            <a:r>
              <a:rPr lang="en-US" sz="1200" kern="1200" dirty="0" smtClean="0">
                <a:solidFill>
                  <a:schemeClr val="tx1"/>
                </a:solidFill>
                <a:latin typeface="+mn-lt"/>
                <a:ea typeface="+mn-ea"/>
                <a:cs typeface="+mn-cs"/>
              </a:rPr>
              <a:t>Building the computational and data cloud, to make the use of applications easier; </a:t>
            </a:r>
          </a:p>
          <a:p>
            <a:pPr lvl="0"/>
            <a:r>
              <a:rPr lang="en-US" sz="1200" kern="1200" dirty="0" smtClean="0">
                <a:solidFill>
                  <a:schemeClr val="tx1"/>
                </a:solidFill>
                <a:latin typeface="+mn-lt"/>
                <a:ea typeface="+mn-ea"/>
                <a:cs typeface="+mn-cs"/>
              </a:rPr>
              <a:t> - Exploiting the ubiquity of sensors throughout our natural and man-made environments and the explosion of sensor and instrument data, to inform our models and understanding of the world; and </a:t>
            </a:r>
          </a:p>
          <a:p>
            <a:pPr lvl="0"/>
            <a:r>
              <a:rPr lang="en-US" sz="1200" kern="1200" dirty="0" smtClean="0">
                <a:solidFill>
                  <a:schemeClr val="tx1"/>
                </a:solidFill>
                <a:latin typeface="+mn-lt"/>
                <a:ea typeface="+mn-ea"/>
                <a:cs typeface="+mn-cs"/>
              </a:rPr>
              <a:t> - Utilizing visualization and collaboration technologies to understand the data and models, collaborating regardless of whether researchers are together in one location or geographically dispersed.</a:t>
            </a:r>
          </a:p>
          <a:p>
            <a:r>
              <a:rPr lang="en-US" sz="1200" kern="1200" dirty="0" smtClean="0">
                <a:solidFill>
                  <a:schemeClr val="tx1"/>
                </a:solidFill>
                <a:latin typeface="+mn-lt"/>
                <a:ea typeface="+mn-ea"/>
                <a:cs typeface="+mn-cs"/>
              </a:rPr>
              <a:t> </a:t>
            </a:r>
          </a:p>
          <a:p>
            <a:pPr lvl="0"/>
            <a:r>
              <a:rPr lang="en-US" sz="1200" kern="1200" dirty="0" smtClean="0">
                <a:solidFill>
                  <a:schemeClr val="tx1"/>
                </a:solidFill>
                <a:latin typeface="+mn-lt"/>
                <a:ea typeface="+mn-ea"/>
                <a:cs typeface="+mn-cs"/>
              </a:rPr>
              <a:t>2. Addressing application areas important to the societal concerns of the region. The four challenge areas are: </a:t>
            </a:r>
          </a:p>
          <a:p>
            <a:pPr lvl="0"/>
            <a:r>
              <a:rPr lang="en-US" sz="1200" kern="1200" dirty="0" smtClean="0">
                <a:solidFill>
                  <a:schemeClr val="tx1"/>
                </a:solidFill>
                <a:latin typeface="+mn-lt"/>
                <a:ea typeface="+mn-ea"/>
                <a:cs typeface="+mn-cs"/>
              </a:rPr>
              <a:t> - Disaster Mitigation: Beyond disaster recovery of key services and systems is understanding the impact from earthquakes and flooding on structures and transportation, as well as modeling responses using sensor data input. </a:t>
            </a:r>
          </a:p>
          <a:p>
            <a:pPr lvl="0"/>
            <a:r>
              <a:rPr lang="en-US" sz="1200" kern="1200" dirty="0" smtClean="0">
                <a:solidFill>
                  <a:schemeClr val="tx1"/>
                </a:solidFill>
                <a:latin typeface="+mn-lt"/>
                <a:ea typeface="+mn-ea"/>
                <a:cs typeface="+mn-cs"/>
              </a:rPr>
              <a:t> - Environmental Observing and Modeling: We will continue to grow strong ties with lake and coral reef ecologists, and will expand into the areas of biodiversity and understanding chemical or molecular distribution based on soil chemistry. </a:t>
            </a:r>
          </a:p>
          <a:p>
            <a:pPr lvl="0"/>
            <a:r>
              <a:rPr lang="en-US" sz="1200" kern="1200" dirty="0" smtClean="0">
                <a:solidFill>
                  <a:schemeClr val="tx1"/>
                </a:solidFill>
                <a:latin typeface="+mn-lt"/>
                <a:ea typeface="+mn-ea"/>
                <a:cs typeface="+mn-cs"/>
              </a:rPr>
              <a:t> - Health: This is a concern, not only because of the SARS and Avian flu outbreaks, but also because many of the world’s neglected diseases (a group of tropical infections) that originate in the region.  We have already taken steps to create tools that will enable better approaches to identifying possible candidate targets to active sites of the proteins involved, and now plan to integrate various tools from across PRAGMA. </a:t>
            </a:r>
          </a:p>
          <a:p>
            <a:pPr lvl="0"/>
            <a:r>
              <a:rPr lang="en-US" sz="1200" kern="1200" dirty="0" smtClean="0">
                <a:solidFill>
                  <a:schemeClr val="tx1"/>
                </a:solidFill>
                <a:latin typeface="+mn-lt"/>
                <a:ea typeface="+mn-ea"/>
                <a:cs typeface="+mn-cs"/>
              </a:rPr>
              <a:t> - Culture Interaction: Finally, as our globe becomes increasingly connected, sharing local and regional cultural heritage allows for greater understanding of a region and the variety of people in it.</a:t>
            </a:r>
          </a:p>
          <a:p>
            <a:r>
              <a:rPr lang="en-US" sz="1200" kern="1200" dirty="0" smtClean="0">
                <a:solidFill>
                  <a:schemeClr val="tx1"/>
                </a:solidFill>
                <a:latin typeface="+mn-lt"/>
                <a:ea typeface="+mn-ea"/>
                <a:cs typeface="+mn-cs"/>
              </a:rPr>
              <a:t> </a:t>
            </a:r>
          </a:p>
          <a:p>
            <a:pPr lvl="0"/>
            <a:r>
              <a:rPr lang="en-US" sz="1200" kern="1200" dirty="0" smtClean="0">
                <a:solidFill>
                  <a:schemeClr val="tx1"/>
                </a:solidFill>
                <a:latin typeface="+mn-lt"/>
                <a:ea typeface="+mn-ea"/>
                <a:cs typeface="+mn-cs"/>
              </a:rPr>
              <a:t>3. Continuing to grow collaborations and people: The two approaches we pursue are: </a:t>
            </a:r>
          </a:p>
          <a:p>
            <a:pPr lvl="0"/>
            <a:r>
              <a:rPr lang="en-US" sz="1200" kern="1200" dirty="0" smtClean="0">
                <a:solidFill>
                  <a:schemeClr val="tx1"/>
                </a:solidFill>
                <a:latin typeface="+mn-lt"/>
                <a:ea typeface="+mn-ea"/>
                <a:cs typeface="+mn-cs"/>
              </a:rPr>
              <a:t> - To make progress in these applications areas requires building a broader group of expertise in areas ranging from the application sciences to computer and information science and engineering. The technologies of both the cloud and sensors have many unanswered questions, and the driving areas require multidisciplinary approaches to make progress. </a:t>
            </a:r>
          </a:p>
          <a:p>
            <a:pPr lvl="0"/>
            <a:r>
              <a:rPr lang="en-US" sz="1200" kern="1200" dirty="0" smtClean="0">
                <a:solidFill>
                  <a:schemeClr val="tx1"/>
                </a:solidFill>
                <a:latin typeface="+mn-lt"/>
                <a:ea typeface="+mn-ea"/>
                <a:cs typeface="+mn-cs"/>
              </a:rPr>
              <a:t> - Furthermore, we will engage students at various levels of their careers to demonstrate the excitement of these areas and the value of international collaboration, thus growing our community for the future.</a:t>
            </a:r>
          </a:p>
          <a:p>
            <a:endParaRPr lang="en-US" dirty="0"/>
          </a:p>
        </p:txBody>
      </p:sp>
      <p:sp>
        <p:nvSpPr>
          <p:cNvPr id="4" name="Slide Number Placeholder 3"/>
          <p:cNvSpPr>
            <a:spLocks noGrp="1"/>
          </p:cNvSpPr>
          <p:nvPr>
            <p:ph type="sldNum" sz="quarter" idx="10"/>
          </p:nvPr>
        </p:nvSpPr>
        <p:spPr/>
        <p:txBody>
          <a:bodyPr/>
          <a:lstStyle/>
          <a:p>
            <a:fld id="{389FDC67-044F-402A-9D13-3A081534D366}" type="slidenum">
              <a:rPr lang="en-US" smtClean="0"/>
              <a:pPr/>
              <a:t>24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AA57DFE-F29B-467E-B250-D47EE3D6E46C}"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dirty="0" smtClean="0">
                <a:solidFill>
                  <a:schemeClr val="tx1"/>
                </a:solidFill>
                <a:latin typeface="+mn-lt"/>
                <a:ea typeface="+mn-ea"/>
                <a:cs typeface="+mn-cs"/>
              </a:rPr>
              <a:t>Challenges:</a:t>
            </a:r>
          </a:p>
          <a:p>
            <a:pPr lvl="0"/>
            <a:r>
              <a:rPr lang="en-US" sz="1200" kern="1200" dirty="0" smtClean="0">
                <a:solidFill>
                  <a:schemeClr val="tx1"/>
                </a:solidFill>
                <a:latin typeface="+mn-lt"/>
                <a:ea typeface="+mn-ea"/>
                <a:cs typeface="+mn-cs"/>
              </a:rPr>
              <a:t>Joint and Coordinated Funding:  One discussion we will want to have, collectively, is how to better coordinate funding opportunities among the partners. One specific discussion will be between Yoshio Tanaka (AIST Japan), Weicheng Huang (NCHC Taiwan), Phil Papadopoulos (UCSD USA)</a:t>
            </a:r>
          </a:p>
          <a:p>
            <a:pPr lvl="0"/>
            <a:r>
              <a:rPr lang="en-US" sz="1200" kern="1200" dirty="0" smtClean="0">
                <a:solidFill>
                  <a:schemeClr val="tx1"/>
                </a:solidFill>
                <a:latin typeface="+mn-lt"/>
                <a:ea typeface="+mn-ea"/>
                <a:cs typeface="+mn-cs"/>
              </a:rPr>
              <a:t>Engagement of new researchers</a:t>
            </a:r>
          </a:p>
          <a:p>
            <a:pPr lvl="1"/>
            <a:r>
              <a:rPr lang="en-US" sz="1200" kern="1200" dirty="0" smtClean="0">
                <a:solidFill>
                  <a:schemeClr val="tx1"/>
                </a:solidFill>
                <a:latin typeface="+mn-lt"/>
                <a:ea typeface="+mn-ea"/>
                <a:cs typeface="+mn-cs"/>
              </a:rPr>
              <a:t>Identifying people with overlapping interests and time</a:t>
            </a:r>
          </a:p>
          <a:p>
            <a:pPr lvl="1"/>
            <a:r>
              <a:rPr lang="en-US" sz="1200" kern="1200" dirty="0" smtClean="0">
                <a:solidFill>
                  <a:schemeClr val="tx1"/>
                </a:solidFill>
                <a:latin typeface="+mn-lt"/>
                <a:ea typeface="+mn-ea"/>
                <a:cs typeface="+mn-cs"/>
              </a:rPr>
              <a:t>Integrating them into our activities</a:t>
            </a:r>
          </a:p>
          <a:p>
            <a:pPr lvl="1"/>
            <a:r>
              <a:rPr lang="en-US" sz="1200" kern="1200" dirty="0" smtClean="0">
                <a:solidFill>
                  <a:schemeClr val="tx1"/>
                </a:solidFill>
                <a:latin typeface="+mn-lt"/>
                <a:ea typeface="+mn-ea"/>
                <a:cs typeface="+mn-cs"/>
              </a:rPr>
              <a:t>For NSF: for US long-term participants – engage them in a manner / at a level that allows them to participate between meetings – while not breaking the bank</a:t>
            </a:r>
          </a:p>
          <a:p>
            <a:pPr lvl="0"/>
            <a:r>
              <a:rPr lang="en-US" sz="1200" kern="1200" dirty="0" smtClean="0">
                <a:solidFill>
                  <a:schemeClr val="tx1"/>
                </a:solidFill>
                <a:latin typeface="+mn-lt"/>
                <a:ea typeface="+mn-ea"/>
                <a:cs typeface="+mn-cs"/>
              </a:rPr>
              <a:t>Engage applications </a:t>
            </a:r>
          </a:p>
          <a:p>
            <a:pPr lvl="1"/>
            <a:r>
              <a:rPr lang="en-US" sz="1200" kern="1200" dirty="0" smtClean="0">
                <a:solidFill>
                  <a:schemeClr val="tx1"/>
                </a:solidFill>
                <a:latin typeface="+mn-lt"/>
                <a:ea typeface="+mn-ea"/>
                <a:cs typeface="+mn-cs"/>
              </a:rPr>
              <a:t>Identify a science boundary we will move forward</a:t>
            </a:r>
          </a:p>
          <a:p>
            <a:pPr lvl="0"/>
            <a:r>
              <a:rPr lang="en-US" sz="1200" kern="1200" dirty="0" smtClean="0">
                <a:solidFill>
                  <a:schemeClr val="tx1"/>
                </a:solidFill>
                <a:latin typeface="+mn-lt"/>
                <a:ea typeface="+mn-ea"/>
                <a:cs typeface="+mn-cs"/>
              </a:rPr>
              <a:t>Create products</a:t>
            </a:r>
          </a:p>
          <a:p>
            <a:pPr lvl="1"/>
            <a:r>
              <a:rPr lang="en-US" sz="1200" kern="1200" dirty="0" smtClean="0">
                <a:solidFill>
                  <a:schemeClr val="tx1"/>
                </a:solidFill>
                <a:latin typeface="+mn-lt"/>
                <a:ea typeface="+mn-ea"/>
                <a:cs typeface="+mn-cs"/>
              </a:rPr>
              <a:t>Show software</a:t>
            </a:r>
          </a:p>
          <a:p>
            <a:pPr lvl="1"/>
            <a:r>
              <a:rPr lang="en-US" sz="1200" kern="1200" dirty="0" smtClean="0">
                <a:solidFill>
                  <a:schemeClr val="tx1"/>
                </a:solidFill>
                <a:latin typeface="+mn-lt"/>
                <a:ea typeface="+mn-ea"/>
                <a:cs typeface="+mn-cs"/>
              </a:rPr>
              <a:t>Consider PRAGMA VM images</a:t>
            </a:r>
          </a:p>
          <a:p>
            <a:pPr lvl="0"/>
            <a:r>
              <a:rPr lang="en-US" sz="1200" kern="1200" dirty="0" smtClean="0">
                <a:solidFill>
                  <a:schemeClr val="tx1"/>
                </a:solidFill>
                <a:latin typeface="+mn-lt"/>
                <a:ea typeface="+mn-ea"/>
                <a:cs typeface="+mn-cs"/>
              </a:rPr>
              <a:t>Students</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Yoshio to Bill 19 September 2011</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We are really glad to know that you can come to Sapporo!!  Great!!</a:t>
            </a:r>
          </a:p>
          <a:p>
            <a:r>
              <a:rPr lang="en-US" sz="1200" kern="1200" dirty="0" smtClean="0">
                <a:solidFill>
                  <a:schemeClr val="tx1"/>
                </a:solidFill>
                <a:latin typeface="+mn-lt"/>
                <a:ea typeface="+mn-ea"/>
                <a:cs typeface="+mn-cs"/>
              </a:rPr>
              <a:t>I'll inform Weicheng, etc. about your attendance and discuss how we should proceed.</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Next year is PRAGMA's 10 years anniversary.  In the past 10 years, we could </a:t>
            </a:r>
            <a:r>
              <a:rPr lang="en-US" sz="1200" u="sng" kern="1200" dirty="0" smtClean="0">
                <a:solidFill>
                  <a:schemeClr val="tx1"/>
                </a:solidFill>
                <a:latin typeface="+mn-lt"/>
                <a:ea typeface="+mn-ea"/>
                <a:cs typeface="+mn-cs"/>
              </a:rPr>
              <a:t>establish deep and wide friendship/partnership in Asia Pacific region</a:t>
            </a:r>
            <a:r>
              <a:rPr lang="en-US" sz="1200" kern="1200" dirty="0" smtClean="0">
                <a:solidFill>
                  <a:schemeClr val="tx1"/>
                </a:solidFill>
                <a:latin typeface="+mn-lt"/>
                <a:ea typeface="+mn-ea"/>
                <a:cs typeface="+mn-cs"/>
              </a:rPr>
              <a:t>.  We could also </a:t>
            </a:r>
            <a:r>
              <a:rPr lang="en-US" sz="1200" u="sng" kern="1200" dirty="0" smtClean="0">
                <a:solidFill>
                  <a:schemeClr val="tx1"/>
                </a:solidFill>
                <a:latin typeface="+mn-lt"/>
                <a:ea typeface="+mn-ea"/>
                <a:cs typeface="+mn-cs"/>
              </a:rPr>
              <a:t>have valuable experiences and research results which could be achieved on real distributed and multi-institutional infrastructure.</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On the other hand, we have to consider the next 10 years from various aspects, for example...</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t>
            </a:r>
            <a:r>
              <a:rPr lang="en-US" sz="1200" u="sng" kern="1200" dirty="0" smtClean="0">
                <a:solidFill>
                  <a:schemeClr val="tx1"/>
                </a:solidFill>
                <a:latin typeface="+mn-lt"/>
                <a:ea typeface="+mn-ea"/>
                <a:cs typeface="+mn-cs"/>
              </a:rPr>
              <a:t>PRAGMA grows a</a:t>
            </a:r>
            <a:r>
              <a:rPr lang="en-US" sz="1200" kern="1200" dirty="0" smtClean="0">
                <a:solidFill>
                  <a:schemeClr val="tx1"/>
                </a:solidFill>
                <a:latin typeface="+mn-lt"/>
                <a:ea typeface="+mn-ea"/>
                <a:cs typeface="+mn-cs"/>
              </a:rPr>
              <a:t>nd currently there are 35 member institutions.  It's</a:t>
            </a:r>
          </a:p>
          <a:p>
            <a:r>
              <a:rPr lang="en-US" sz="1200" kern="1200" dirty="0" smtClean="0">
                <a:solidFill>
                  <a:schemeClr val="tx1"/>
                </a:solidFill>
                <a:latin typeface="+mn-lt"/>
                <a:ea typeface="+mn-ea"/>
                <a:cs typeface="+mn-cs"/>
              </a:rPr>
              <a:t>  good to </a:t>
            </a:r>
            <a:r>
              <a:rPr lang="en-US" sz="1200" kern="1200" dirty="0" err="1" smtClean="0">
                <a:solidFill>
                  <a:schemeClr val="tx1"/>
                </a:solidFill>
                <a:latin typeface="+mn-lt"/>
                <a:ea typeface="+mn-ea"/>
                <a:cs typeface="+mn-cs"/>
              </a:rPr>
              <a:t>broden</a:t>
            </a:r>
            <a:r>
              <a:rPr lang="en-US" sz="1200" kern="1200" dirty="0" smtClean="0">
                <a:solidFill>
                  <a:schemeClr val="tx1"/>
                </a:solidFill>
                <a:latin typeface="+mn-lt"/>
                <a:ea typeface="+mn-ea"/>
                <a:cs typeface="+mn-cs"/>
              </a:rPr>
              <a:t> the community, but the contribution by each</a:t>
            </a:r>
          </a:p>
          <a:p>
            <a:r>
              <a:rPr lang="en-US" sz="1200" kern="1200" dirty="0" smtClean="0">
                <a:solidFill>
                  <a:schemeClr val="tx1"/>
                </a:solidFill>
                <a:latin typeface="+mn-lt"/>
                <a:ea typeface="+mn-ea"/>
                <a:cs typeface="+mn-cs"/>
              </a:rPr>
              <a:t>  institution may not be clear.  Should PRAGMA grow more? or should we</a:t>
            </a:r>
          </a:p>
          <a:p>
            <a:r>
              <a:rPr lang="en-US" sz="1200" kern="1200" dirty="0" smtClean="0">
                <a:solidFill>
                  <a:schemeClr val="tx1"/>
                </a:solidFill>
                <a:latin typeface="+mn-lt"/>
                <a:ea typeface="+mn-ea"/>
                <a:cs typeface="+mn-cs"/>
              </a:rPr>
              <a:t>  keep the size of the community?</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There are three application WGs, GEO Sciences, Bio Sciences, and</a:t>
            </a:r>
          </a:p>
          <a:p>
            <a:r>
              <a:rPr lang="en-US" sz="1200" kern="1200" dirty="0" smtClean="0">
                <a:solidFill>
                  <a:schemeClr val="tx1"/>
                </a:solidFill>
                <a:latin typeface="+mn-lt"/>
                <a:ea typeface="+mn-ea"/>
                <a:cs typeface="+mn-cs"/>
              </a:rPr>
              <a:t>  Tele Science.  </a:t>
            </a:r>
            <a:r>
              <a:rPr lang="en-US" sz="1200" u="sng" kern="1200" dirty="0" smtClean="0">
                <a:solidFill>
                  <a:schemeClr val="tx1"/>
                </a:solidFill>
                <a:latin typeface="+mn-lt"/>
                <a:ea typeface="+mn-ea"/>
                <a:cs typeface="+mn-cs"/>
              </a:rPr>
              <a:t>Are these appropriate and enough</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 Be noted that Education is also active in PRAGMA though it is not</a:t>
            </a:r>
          </a:p>
          <a:p>
            <a:r>
              <a:rPr lang="en-US" sz="1200" kern="1200" dirty="0" smtClean="0">
                <a:solidFill>
                  <a:schemeClr val="tx1"/>
                </a:solidFill>
                <a:latin typeface="+mn-lt"/>
                <a:ea typeface="+mn-ea"/>
                <a:cs typeface="+mn-cs"/>
              </a:rPr>
              <a:t>  # formed as a WG.</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PRAGMA is a NSF project and the budget is for UCSD/SDSC.  The other</a:t>
            </a:r>
          </a:p>
          <a:p>
            <a:r>
              <a:rPr lang="en-US" sz="1200" kern="1200" dirty="0" smtClean="0">
                <a:solidFill>
                  <a:schemeClr val="tx1"/>
                </a:solidFill>
                <a:latin typeface="+mn-lt"/>
                <a:ea typeface="+mn-ea"/>
                <a:cs typeface="+mn-cs"/>
              </a:rPr>
              <a:t>  institutions have their own budget.  Of course, PRAGMA helped us to</a:t>
            </a:r>
          </a:p>
          <a:p>
            <a:r>
              <a:rPr lang="en-US" sz="1200" kern="1200" dirty="0" smtClean="0">
                <a:solidFill>
                  <a:schemeClr val="tx1"/>
                </a:solidFill>
                <a:latin typeface="+mn-lt"/>
                <a:ea typeface="+mn-ea"/>
                <a:cs typeface="+mn-cs"/>
              </a:rPr>
              <a:t>  get funding by writing support letters, etc., but we are always</a:t>
            </a:r>
          </a:p>
          <a:p>
            <a:r>
              <a:rPr lang="en-US" sz="1200" kern="1200" dirty="0" smtClean="0">
                <a:solidFill>
                  <a:schemeClr val="tx1"/>
                </a:solidFill>
                <a:latin typeface="+mn-lt"/>
                <a:ea typeface="+mn-ea"/>
                <a:cs typeface="+mn-cs"/>
              </a:rPr>
              <a:t>  </a:t>
            </a:r>
            <a:r>
              <a:rPr lang="en-US" sz="1200" u="sng" kern="1200" dirty="0" smtClean="0">
                <a:solidFill>
                  <a:schemeClr val="tx1"/>
                </a:solidFill>
                <a:latin typeface="+mn-lt"/>
                <a:ea typeface="+mn-ea"/>
                <a:cs typeface="+mn-cs"/>
              </a:rPr>
              <a:t>looking for a way to create more funding among partners for</a:t>
            </a:r>
          </a:p>
          <a:p>
            <a:r>
              <a:rPr lang="en-US" sz="1200" u="sng" kern="1200" dirty="0" smtClean="0">
                <a:solidFill>
                  <a:schemeClr val="tx1"/>
                </a:solidFill>
                <a:latin typeface="+mn-lt"/>
                <a:ea typeface="+mn-ea"/>
                <a:cs typeface="+mn-cs"/>
              </a:rPr>
              <a:t>  sustainable contribution</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These issues are from political/strategic point of view rather than technical point of view.</a:t>
            </a:r>
          </a:p>
          <a:p>
            <a:endParaRPr lang="en-US" dirty="0"/>
          </a:p>
        </p:txBody>
      </p:sp>
      <p:sp>
        <p:nvSpPr>
          <p:cNvPr id="4" name="Slide Number Placeholder 3"/>
          <p:cNvSpPr>
            <a:spLocks noGrp="1"/>
          </p:cNvSpPr>
          <p:nvPr>
            <p:ph type="sldNum" sz="quarter" idx="10"/>
          </p:nvPr>
        </p:nvSpPr>
        <p:spPr/>
        <p:txBody>
          <a:bodyPr/>
          <a:lstStyle/>
          <a:p>
            <a:fld id="{389FDC67-044F-402A-9D13-3A081534D366}" type="slidenum">
              <a:rPr lang="en-US" smtClean="0"/>
              <a:pPr/>
              <a:t>25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9FDC67-044F-402A-9D13-3A081534D366}"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9FDC67-044F-402A-9D13-3A081534D366}"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Experiment 1:</a:t>
            </a:r>
          </a:p>
          <a:p>
            <a:r>
              <a:rPr lang="en-US" dirty="0" smtClean="0"/>
              <a:t>Two different hosting environments</a:t>
            </a:r>
          </a:p>
          <a:p>
            <a:r>
              <a:rPr lang="en-US" dirty="0" smtClean="0"/>
              <a:t>Three different application VMs: two authored in Rocks </a:t>
            </a:r>
            <a:r>
              <a:rPr lang="en-US" dirty="0" err="1" smtClean="0"/>
              <a:t>Xen</a:t>
            </a:r>
            <a:r>
              <a:rPr lang="en-US" dirty="0" smtClean="0"/>
              <a:t>, one in KVM</a:t>
            </a:r>
          </a:p>
          <a:p>
            <a:r>
              <a:rPr lang="en-US" dirty="0" smtClean="0"/>
              <a:t>Manually migrated </a:t>
            </a:r>
            <a:r>
              <a:rPr lang="en-US" dirty="0" err="1" smtClean="0"/>
              <a:t>vms</a:t>
            </a:r>
            <a:endParaRPr lang="en-US" dirty="0" smtClean="0"/>
          </a:p>
          <a:p>
            <a:endParaRPr lang="en-US" dirty="0" smtClean="0"/>
          </a:p>
          <a:p>
            <a:r>
              <a:rPr lang="en-US" dirty="0" smtClean="0"/>
              <a:t>Experiment 2: </a:t>
            </a:r>
          </a:p>
          <a:p>
            <a:r>
              <a:rPr lang="en-US" dirty="0" smtClean="0"/>
              <a:t> - Automating</a:t>
            </a:r>
            <a:r>
              <a:rPr lang="en-US" baseline="0" dirty="0" smtClean="0"/>
              <a:t> VM migration process</a:t>
            </a:r>
            <a:endParaRPr lang="en-US" dirty="0" smtClean="0"/>
          </a:p>
          <a:p>
            <a:r>
              <a:rPr lang="en-US" dirty="0" smtClean="0"/>
              <a:t> - Authoring VMs (AIST – applications</a:t>
            </a:r>
            <a:r>
              <a:rPr lang="en-US" baseline="0" dirty="0" smtClean="0"/>
              <a:t> relevant to earthquake disasters)</a:t>
            </a:r>
          </a:p>
          <a:p>
            <a:r>
              <a:rPr lang="en-US" baseline="0" dirty="0" smtClean="0"/>
              <a:t> - Build </a:t>
            </a:r>
            <a:r>
              <a:rPr lang="en-US" baseline="0" dirty="0" err="1" smtClean="0"/>
              <a:t>Gfarm</a:t>
            </a:r>
            <a:r>
              <a:rPr lang="en-US" baseline="0" dirty="0" smtClean="0"/>
              <a:t> system</a:t>
            </a:r>
            <a:endParaRPr lang="en-US" dirty="0" smtClean="0"/>
          </a:p>
          <a:p>
            <a:r>
              <a:rPr lang="en-US" dirty="0" smtClean="0"/>
              <a:t> </a:t>
            </a:r>
          </a:p>
          <a:p>
            <a:endParaRPr lang="en-US" dirty="0"/>
          </a:p>
        </p:txBody>
      </p:sp>
      <p:sp>
        <p:nvSpPr>
          <p:cNvPr id="4" name="Slide Number Placeholder 3"/>
          <p:cNvSpPr>
            <a:spLocks noGrp="1"/>
          </p:cNvSpPr>
          <p:nvPr>
            <p:ph type="sldNum" sz="quarter" idx="10"/>
          </p:nvPr>
        </p:nvSpPr>
        <p:spPr/>
        <p:txBody>
          <a:bodyPr/>
          <a:lstStyle/>
          <a:p>
            <a:fld id="{389FDC67-044F-402A-9D13-3A081534D366}"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2"/>
            <a:r>
              <a:rPr lang="en-US" dirty="0" smtClean="0"/>
              <a:t>NCHC: </a:t>
            </a:r>
            <a:r>
              <a:rPr lang="en-US" dirty="0" err="1" smtClean="0"/>
              <a:t>Naruto</a:t>
            </a:r>
            <a:r>
              <a:rPr lang="en-US" dirty="0" smtClean="0"/>
              <a:t> cluster, consisting of 16+1 nodes, </a:t>
            </a:r>
          </a:p>
          <a:p>
            <a:pPr lvl="2"/>
            <a:r>
              <a:rPr lang="en-US" dirty="0" smtClean="0"/>
              <a:t>SDSC/UCSD: part of Triton resource</a:t>
            </a:r>
          </a:p>
        </p:txBody>
      </p:sp>
      <p:sp>
        <p:nvSpPr>
          <p:cNvPr id="4" name="Slide Number Placeholder 3"/>
          <p:cNvSpPr>
            <a:spLocks noGrp="1"/>
          </p:cNvSpPr>
          <p:nvPr>
            <p:ph type="sldNum" sz="quarter" idx="10"/>
          </p:nvPr>
        </p:nvSpPr>
        <p:spPr/>
        <p:txBody>
          <a:bodyPr/>
          <a:lstStyle/>
          <a:p>
            <a:fld id="{389FDC67-044F-402A-9D13-3A081534D366}"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89FDC67-044F-402A-9D13-3A081534D366}"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Kinect</a:t>
            </a:r>
            <a:r>
              <a:rPr lang="en-US" sz="1200" kern="1200" dirty="0" smtClean="0">
                <a:solidFill>
                  <a:schemeClr val="tx1"/>
                </a:solidFill>
                <a:latin typeface="+mn-lt"/>
                <a:ea typeface="+mn-ea"/>
                <a:cs typeface="+mn-cs"/>
              </a:rPr>
              <a:t> is a motion capture device sold by Microsoft with their game engine; COVISE—</a:t>
            </a:r>
            <a:r>
              <a:rPr lang="en-US" sz="1200" kern="1200" dirty="0" err="1" smtClean="0">
                <a:solidFill>
                  <a:schemeClr val="tx1"/>
                </a:solidFill>
                <a:latin typeface="+mn-lt"/>
                <a:ea typeface="+mn-ea"/>
                <a:cs typeface="+mn-cs"/>
              </a:rPr>
              <a:t>COllaborative</a:t>
            </a:r>
            <a:r>
              <a:rPr lang="en-US" sz="1200" kern="1200" dirty="0" smtClean="0">
                <a:solidFill>
                  <a:schemeClr val="tx1"/>
                </a:solidFill>
                <a:latin typeface="+mn-lt"/>
                <a:ea typeface="+mn-ea"/>
                <a:cs typeface="+mn-cs"/>
              </a:rPr>
              <a:t> Visualization and Simulation Environment—is an extendable distributed software environment to integrate simulations, </a:t>
            </a:r>
            <a:r>
              <a:rPr lang="en-US" sz="1200" kern="1200" dirty="0" err="1" smtClean="0">
                <a:solidFill>
                  <a:schemeClr val="tx1"/>
                </a:solidFill>
                <a:latin typeface="+mn-lt"/>
                <a:ea typeface="+mn-ea"/>
                <a:cs typeface="+mn-cs"/>
              </a:rPr>
              <a:t>postprocessing</a:t>
            </a:r>
            <a:r>
              <a:rPr lang="en-US" sz="1200" kern="1200" dirty="0" smtClean="0">
                <a:solidFill>
                  <a:schemeClr val="tx1"/>
                </a:solidFill>
                <a:latin typeface="+mn-lt"/>
                <a:ea typeface="+mn-ea"/>
                <a:cs typeface="+mn-cs"/>
              </a:rPr>
              <a:t> and visualization functionalities.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created a navigation plug-in to interface a </a:t>
            </a:r>
            <a:r>
              <a:rPr lang="en-US" sz="1200" kern="1200" dirty="0" err="1" smtClean="0">
                <a:solidFill>
                  <a:schemeClr val="tx1"/>
                </a:solidFill>
                <a:latin typeface="+mn-lt"/>
                <a:ea typeface="+mn-ea"/>
                <a:cs typeface="+mn-cs"/>
              </a:rPr>
              <a:t>Kinect</a:t>
            </a:r>
            <a:r>
              <a:rPr lang="en-US" sz="1200" kern="1200" dirty="0" smtClean="0">
                <a:solidFill>
                  <a:schemeClr val="tx1"/>
                </a:solidFill>
                <a:latin typeface="+mn-lt"/>
                <a:ea typeface="+mn-ea"/>
                <a:cs typeface="+mn-cs"/>
              </a:rPr>
              <a:t> device with COVISE to enable users to explore a Virtual Reality Modeling Language (VRML) model through movements and gestures.</a:t>
            </a:r>
            <a:endParaRPr lang="en-US" dirty="0"/>
          </a:p>
        </p:txBody>
      </p:sp>
      <p:sp>
        <p:nvSpPr>
          <p:cNvPr id="4" name="Slide Number Placeholder 3"/>
          <p:cNvSpPr>
            <a:spLocks noGrp="1"/>
          </p:cNvSpPr>
          <p:nvPr>
            <p:ph type="sldNum" sz="quarter" idx="10"/>
          </p:nvPr>
        </p:nvSpPr>
        <p:spPr/>
        <p:txBody>
          <a:bodyPr/>
          <a:lstStyle/>
          <a:p>
            <a:fld id="{389FDC67-044F-402A-9D13-3A081534D366}"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Looked at the structure and </a:t>
            </a:r>
            <a:r>
              <a:rPr lang="en-US" sz="1200" kern="1200" dirty="0" err="1" smtClean="0">
                <a:solidFill>
                  <a:schemeClr val="tx1"/>
                </a:solidFill>
                <a:latin typeface="+mn-lt"/>
                <a:ea typeface="+mn-ea"/>
                <a:cs typeface="+mn-cs"/>
              </a:rPr>
              <a:t>patho</a:t>
            </a:r>
            <a:r>
              <a:rPr lang="en-US" sz="1200" kern="1200" dirty="0" smtClean="0">
                <a:solidFill>
                  <a:schemeClr val="tx1"/>
                </a:solidFill>
                <a:latin typeface="+mn-lt"/>
                <a:ea typeface="+mn-ea"/>
                <a:cs typeface="+mn-cs"/>
              </a:rPr>
              <a:t>-physiological function of this muscle regulatory unit (malfunction of this unit leads to heart failure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Joseph Wong’s work in Auckland: Volume-rendered 3D </a:t>
            </a:r>
            <a:r>
              <a:rPr lang="en-US" sz="1200" kern="1200" dirty="0" err="1" smtClean="0">
                <a:solidFill>
                  <a:schemeClr val="tx1"/>
                </a:solidFill>
                <a:latin typeface="+mn-lt"/>
                <a:ea typeface="+mn-ea"/>
                <a:cs typeface="+mn-cs"/>
              </a:rPr>
              <a:t>dSTORM</a:t>
            </a:r>
            <a:r>
              <a:rPr lang="en-US" sz="1200" kern="1200" dirty="0" smtClean="0">
                <a:solidFill>
                  <a:schemeClr val="tx1"/>
                </a:solidFill>
                <a:latin typeface="+mn-lt"/>
                <a:ea typeface="+mn-ea"/>
                <a:cs typeface="+mn-cs"/>
              </a:rPr>
              <a:t> super-resolution microscopic image.  </a:t>
            </a:r>
            <a:r>
              <a:rPr lang="en-US" sz="1200" kern="1200" dirty="0" err="1" smtClean="0">
                <a:solidFill>
                  <a:schemeClr val="tx1"/>
                </a:solidFill>
                <a:latin typeface="+mn-lt"/>
                <a:ea typeface="+mn-ea"/>
                <a:cs typeface="+mn-cs"/>
              </a:rPr>
              <a:t>RyR</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ryanodine</a:t>
            </a:r>
            <a:r>
              <a:rPr lang="en-US" sz="1200" kern="1200" dirty="0" smtClean="0">
                <a:solidFill>
                  <a:schemeClr val="tx1"/>
                </a:solidFill>
                <a:latin typeface="+mn-lt"/>
                <a:ea typeface="+mn-ea"/>
                <a:cs typeface="+mn-cs"/>
              </a:rPr>
              <a:t> receptor) clusters (red) are distributed along T-tubules (green).  Herein, caveolin-3 </a:t>
            </a:r>
            <a:r>
              <a:rPr lang="en-US" sz="1200" kern="1200" dirty="0" err="1" smtClean="0">
                <a:solidFill>
                  <a:schemeClr val="tx1"/>
                </a:solidFill>
                <a:latin typeface="+mn-lt"/>
                <a:ea typeface="+mn-ea"/>
                <a:cs typeface="+mn-cs"/>
              </a:rPr>
              <a:t>immuno</a:t>
            </a:r>
            <a:r>
              <a:rPr lang="en-US" sz="1200" kern="1200" dirty="0" smtClean="0">
                <a:solidFill>
                  <a:schemeClr val="tx1"/>
                </a:solidFill>
                <a:latin typeface="+mn-lt"/>
                <a:ea typeface="+mn-ea"/>
                <a:cs typeface="+mn-cs"/>
              </a:rPr>
              <a:t>-staining is used to determine T-tubule structure.   Estimated resolution of this image is ~30 nm, which is approximately 10 times better than that of conventional light microscopy.  </a:t>
            </a:r>
          </a:p>
          <a:p>
            <a:endParaRPr lang="en-US" dirty="0" smtClean="0"/>
          </a:p>
          <a:p>
            <a:r>
              <a:rPr lang="en-US" dirty="0" smtClean="0"/>
              <a:t>The geometry</a:t>
            </a:r>
            <a:r>
              <a:rPr lang="en-US" baseline="0" dirty="0" smtClean="0"/>
              <a:t> of clusters was remarkably heterogeneous – unexpected</a:t>
            </a:r>
          </a:p>
          <a:p>
            <a:endParaRPr lang="en-US" baseline="0" dirty="0" smtClean="0"/>
          </a:p>
          <a:p>
            <a:endParaRPr lang="en-US" baseline="0" dirty="0" smtClean="0"/>
          </a:p>
          <a:p>
            <a:r>
              <a:rPr lang="en-US" baseline="0" dirty="0" smtClean="0"/>
              <a:t>Adrian: </a:t>
            </a:r>
            <a:r>
              <a:rPr lang="en-US" sz="1200" kern="1200" dirty="0" smtClean="0">
                <a:solidFill>
                  <a:schemeClr val="tx1"/>
                </a:solidFill>
                <a:latin typeface="+mn-lt"/>
                <a:ea typeface="+mn-ea"/>
                <a:cs typeface="+mn-cs"/>
              </a:rPr>
              <a:t> Adrian developed an analysis workflow for transforming raw images into quantitative features and then conducted experiments with various feature selection and machine learning algorithms. His experiments produced high classification accuracy on the target problem and confirmed the feasibility of this approach. </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Sean and Chris: developed a detailed database to collect damage and performance data on a small group of bridges affected by the recent earthquakes. Their responsibilities included documenting information on the foundation of each structure, calculating the mass of bridge components, traveling into the field to collect concrete samples and measurements, and categorizing evidence of damage progression. The compiled work was reviewed by researchers who will use the information to determine which bridges will be selected for detailed inspections.</a:t>
            </a:r>
            <a:endParaRPr lang="en-US" dirty="0"/>
          </a:p>
        </p:txBody>
      </p:sp>
      <p:sp>
        <p:nvSpPr>
          <p:cNvPr id="4" name="Slide Number Placeholder 3"/>
          <p:cNvSpPr>
            <a:spLocks noGrp="1"/>
          </p:cNvSpPr>
          <p:nvPr>
            <p:ph type="sldNum" sz="quarter" idx="10"/>
          </p:nvPr>
        </p:nvSpPr>
        <p:spPr/>
        <p:txBody>
          <a:bodyPr/>
          <a:lstStyle/>
          <a:p>
            <a:fld id="{389FDC67-044F-402A-9D13-3A081534D366}"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EA58B5B-5257-4CA4-98F1-C495FB73DAB7}" type="datetimeFigureOut">
              <a:rPr lang="en-US" smtClean="0"/>
              <a:pPr/>
              <a:t>10/18/2011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D1917-27A4-4FDF-8B66-E15504ECFB2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A58B5B-5257-4CA4-98F1-C495FB73DAB7}" type="datetimeFigureOut">
              <a:rPr lang="en-US" smtClean="0"/>
              <a:pPr/>
              <a:t>10/18/2011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D1917-27A4-4FDF-8B66-E15504ECFB2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A58B5B-5257-4CA4-98F1-C495FB73DAB7}" type="datetimeFigureOut">
              <a:rPr lang="en-US" smtClean="0"/>
              <a:pPr/>
              <a:t>10/18/2011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D1917-27A4-4FDF-8B66-E15504ECFB2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A58B5B-5257-4CA4-98F1-C495FB73DAB7}" type="datetimeFigureOut">
              <a:rPr lang="en-US" smtClean="0"/>
              <a:pPr/>
              <a:t>10/18/2011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D1917-27A4-4FDF-8B66-E15504ECFB2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A58B5B-5257-4CA4-98F1-C495FB73DAB7}" type="datetimeFigureOut">
              <a:rPr lang="en-US" smtClean="0"/>
              <a:pPr/>
              <a:t>10/18/2011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D1917-27A4-4FDF-8B66-E15504ECFB2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EA58B5B-5257-4CA4-98F1-C495FB73DAB7}" type="datetimeFigureOut">
              <a:rPr lang="en-US" smtClean="0"/>
              <a:pPr/>
              <a:t>10/18/2011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D1917-27A4-4FDF-8B66-E15504ECFB2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EA58B5B-5257-4CA4-98F1-C495FB73DAB7}" type="datetimeFigureOut">
              <a:rPr lang="en-US" smtClean="0"/>
              <a:pPr/>
              <a:t>10/18/2011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BD1917-27A4-4FDF-8B66-E15504ECFB2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EA58B5B-5257-4CA4-98F1-C495FB73DAB7}" type="datetimeFigureOut">
              <a:rPr lang="en-US" smtClean="0"/>
              <a:pPr/>
              <a:t>10/18/2011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BD1917-27A4-4FDF-8B66-E15504ECFB2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58B5B-5257-4CA4-98F1-C495FB73DAB7}" type="datetimeFigureOut">
              <a:rPr lang="en-US" smtClean="0"/>
              <a:pPr/>
              <a:t>10/18/2011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BD1917-27A4-4FDF-8B66-E15504ECFB2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A58B5B-5257-4CA4-98F1-C495FB73DAB7}" type="datetimeFigureOut">
              <a:rPr lang="en-US" smtClean="0"/>
              <a:pPr/>
              <a:t>10/18/2011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D1917-27A4-4FDF-8B66-E15504ECFB2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A58B5B-5257-4CA4-98F1-C495FB73DAB7}" type="datetimeFigureOut">
              <a:rPr lang="en-US" smtClean="0"/>
              <a:pPr/>
              <a:t>10/18/2011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D1917-27A4-4FDF-8B66-E15504ECFB2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122" name="Object 7"/>
          <p:cNvGraphicFramePr>
            <a:graphicFrameLocks noChangeAspect="1"/>
          </p:cNvGraphicFramePr>
          <p:nvPr/>
        </p:nvGraphicFramePr>
        <p:xfrm>
          <a:off x="0" y="0"/>
          <a:ext cx="9144000" cy="6096000"/>
        </p:xfrm>
        <a:graphic>
          <a:graphicData uri="http://schemas.openxmlformats.org/presentationml/2006/ole">
            <p:oleObj spid="_x0000_s5122" name="Photo Editor Photo" r:id="rId14" imgW="2657846" imgH="2104762" progId="">
              <p:embed/>
            </p:oleObj>
          </a:graphicData>
        </a:graphic>
      </p:graphicFrame>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A58B5B-5257-4CA4-98F1-C495FB73DAB7}" type="datetimeFigureOut">
              <a:rPr lang="en-US" smtClean="0"/>
              <a:pPr/>
              <a:t>10/18/2011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D1917-27A4-4FDF-8B66-E15504ECFB2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3600" b="1" kern="1200">
          <a:solidFill>
            <a:srgbClr val="45408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hyperlink" Target="http://calit2.net/images/articles/2011/PRIME_FieldResearch_800.jpg" TargetMode="Externa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pn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hyperlink" Target="http://www.pragma-grid.net/Steering%20Committee/steering_comm_aist.htm" TargetMode="External"/><Relationship Id="rId7" Type="http://schemas.openxmlformats.org/officeDocument/2006/relationships/hyperlink" Target="http://www.pragma-grid.net/Steering%20Committee/steering_comm_nchc.ht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hyperlink" Target="http://www.pragma-grid.net/Steering%20Committee/steering_comm_cnic.htm" TargetMode="External"/><Relationship Id="rId10" Type="http://schemas.openxmlformats.org/officeDocument/2006/relationships/image" Target="../media/image33.jpeg"/><Relationship Id="rId4" Type="http://schemas.openxmlformats.org/officeDocument/2006/relationships/image" Target="../media/image29.jpeg"/><Relationship Id="rId9"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hyperlink" Target="http://www.pragma-grid.net/Steering%20Committee/steering_comm_startap.htm" TargetMode="External"/><Relationship Id="rId7"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gif"/><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notesSlide" Target="../notesSlides/notesSlide18.xml"/><Relationship Id="rId7"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hyperlink" Target="http://www.pragma-grid.net/Steering%20Committee/steering_comm_nchc.htm" TargetMode="External"/><Relationship Id="rId11" Type="http://schemas.openxmlformats.org/officeDocument/2006/relationships/oleObject" Target="../embeddings/oleObject2.bin"/><Relationship Id="rId5" Type="http://schemas.openxmlformats.org/officeDocument/2006/relationships/image" Target="../media/image29.jpeg"/><Relationship Id="rId10" Type="http://schemas.openxmlformats.org/officeDocument/2006/relationships/image" Target="../media/image39.png"/><Relationship Id="rId4" Type="http://schemas.openxmlformats.org/officeDocument/2006/relationships/hyperlink" Target="http://www.pragma-grid.net/Steering%20Committee/steering_comm_aist.htm" TargetMode="External"/><Relationship Id="rId9" Type="http://schemas.openxmlformats.org/officeDocument/2006/relationships/image" Target="../media/image35.gi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notesSlide" Target="../notesSlides/notesSlide6.xml"/><Relationship Id="rId7"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1"/>
            <a:ext cx="7772400" cy="2228850"/>
          </a:xfrm>
        </p:spPr>
        <p:txBody>
          <a:bodyPr>
            <a:normAutofit/>
          </a:bodyPr>
          <a:lstStyle/>
          <a:p>
            <a:r>
              <a:rPr lang="en-US" dirty="0" smtClean="0"/>
              <a:t>Progress Since PRAGMA 20</a:t>
            </a:r>
            <a:br>
              <a:rPr lang="en-US" dirty="0" smtClean="0"/>
            </a:br>
            <a:r>
              <a:rPr lang="en-US" dirty="0" smtClean="0"/>
              <a:t/>
            </a:r>
            <a:br>
              <a:rPr lang="en-US" dirty="0" smtClean="0"/>
            </a:br>
            <a:r>
              <a:rPr lang="en-US" dirty="0" smtClean="0"/>
              <a:t>PRAGMA Future Possibilities</a:t>
            </a:r>
            <a:endParaRPr lang="en-US" dirty="0"/>
          </a:p>
        </p:txBody>
      </p:sp>
      <p:sp>
        <p:nvSpPr>
          <p:cNvPr id="3" name="Subtitle 2"/>
          <p:cNvSpPr>
            <a:spLocks noGrp="1"/>
          </p:cNvSpPr>
          <p:nvPr>
            <p:ph type="subTitle" idx="1"/>
          </p:nvPr>
        </p:nvSpPr>
        <p:spPr>
          <a:xfrm>
            <a:off x="1371600" y="3886200"/>
            <a:ext cx="6400800" cy="2438400"/>
          </a:xfrm>
        </p:spPr>
        <p:txBody>
          <a:bodyPr>
            <a:normAutofit fontScale="77500" lnSpcReduction="20000"/>
          </a:bodyPr>
          <a:lstStyle/>
          <a:p>
            <a:r>
              <a:rPr lang="en-US" dirty="0" smtClean="0"/>
              <a:t>Sapporo, Japan</a:t>
            </a:r>
          </a:p>
          <a:p>
            <a:r>
              <a:rPr lang="en-US" dirty="0" smtClean="0"/>
              <a:t>18 – 19 October 2011</a:t>
            </a:r>
          </a:p>
          <a:p>
            <a:r>
              <a:rPr lang="en-US" dirty="0" smtClean="0"/>
              <a:t>In conjunction with </a:t>
            </a:r>
            <a:r>
              <a:rPr lang="en-US" dirty="0" err="1" smtClean="0"/>
              <a:t>GEOGrid</a:t>
            </a:r>
            <a:endParaRPr lang="en-US" dirty="0" smtClean="0"/>
          </a:p>
          <a:p>
            <a:r>
              <a:rPr lang="en-US" dirty="0" smtClean="0"/>
              <a:t>Organizer: AIST</a:t>
            </a:r>
          </a:p>
          <a:p>
            <a:r>
              <a:rPr lang="en-US" dirty="0" smtClean="0"/>
              <a:t>Co-Organizers: Osaka University, Tokyo Institute of Technology, University of Tsukuba</a:t>
            </a:r>
          </a:p>
          <a:p>
            <a:endParaRPr lang="en-US" dirty="0"/>
          </a:p>
        </p:txBody>
      </p:sp>
      <p:pic>
        <p:nvPicPr>
          <p:cNvPr id="4" name="Picture 2"/>
          <p:cNvPicPr>
            <a:picLocks noChangeAspect="1" noChangeArrowheads="1"/>
          </p:cNvPicPr>
          <p:nvPr/>
        </p:nvPicPr>
        <p:blipFill>
          <a:blip r:embed="rId3" cstate="print"/>
          <a:srcRect l="926" t="14849" r="2778" b="66470"/>
          <a:stretch>
            <a:fillRect/>
          </a:stretch>
        </p:blipFill>
        <p:spPr bwMode="auto">
          <a:xfrm>
            <a:off x="0" y="0"/>
            <a:ext cx="9144000" cy="9671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p:spPr>
        <p:txBody>
          <a:bodyPr/>
          <a:lstStyle/>
          <a:p>
            <a:r>
              <a:rPr lang="en-US" dirty="0" smtClean="0"/>
              <a:t>PRIME – Imaging and Databases</a:t>
            </a:r>
            <a:endParaRPr lang="en-US" dirty="0"/>
          </a:p>
        </p:txBody>
      </p:sp>
      <p:sp>
        <p:nvSpPr>
          <p:cNvPr id="3" name="Content Placeholder 2"/>
          <p:cNvSpPr>
            <a:spLocks noGrp="1"/>
          </p:cNvSpPr>
          <p:nvPr>
            <p:ph idx="1"/>
          </p:nvPr>
        </p:nvSpPr>
        <p:spPr>
          <a:xfrm>
            <a:off x="381000" y="1219200"/>
            <a:ext cx="5257800" cy="4525963"/>
          </a:xfrm>
        </p:spPr>
        <p:txBody>
          <a:bodyPr>
            <a:normAutofit/>
          </a:bodyPr>
          <a:lstStyle/>
          <a:p>
            <a:r>
              <a:rPr lang="en-US" dirty="0" smtClean="0"/>
              <a:t>Imaging in heart muscle</a:t>
            </a:r>
          </a:p>
          <a:p>
            <a:pPr lvl="1"/>
            <a:r>
              <a:rPr lang="en-US" dirty="0" smtClean="0"/>
              <a:t>Auckland</a:t>
            </a:r>
          </a:p>
          <a:p>
            <a:r>
              <a:rPr lang="en-US" dirty="0" smtClean="0"/>
              <a:t>Automatic image classification in wasps</a:t>
            </a:r>
          </a:p>
          <a:p>
            <a:pPr lvl="1"/>
            <a:r>
              <a:rPr lang="en-US" dirty="0" smtClean="0"/>
              <a:t>TFRI</a:t>
            </a:r>
          </a:p>
          <a:p>
            <a:r>
              <a:rPr lang="en-US" dirty="0" smtClean="0"/>
              <a:t>Database development on damage in NZ </a:t>
            </a:r>
          </a:p>
          <a:p>
            <a:pPr lvl="1"/>
            <a:r>
              <a:rPr lang="en-US" dirty="0" smtClean="0"/>
              <a:t>Auckland</a:t>
            </a:r>
            <a:endParaRPr lang="en-US" dirty="0"/>
          </a:p>
        </p:txBody>
      </p:sp>
      <p:pic>
        <p:nvPicPr>
          <p:cNvPr id="7" name="Picture 3"/>
          <p:cNvPicPr>
            <a:picLocks noChangeAspect="1" noChangeArrowheads="1"/>
          </p:cNvPicPr>
          <p:nvPr/>
        </p:nvPicPr>
        <p:blipFill>
          <a:blip r:embed="rId3" cstate="print"/>
          <a:srcRect l="3470" t="38165" r="5746" b="3061"/>
          <a:stretch>
            <a:fillRect/>
          </a:stretch>
        </p:blipFill>
        <p:spPr bwMode="auto">
          <a:xfrm>
            <a:off x="4953000" y="914400"/>
            <a:ext cx="3810000" cy="2218481"/>
          </a:xfrm>
          <a:prstGeom prst="rect">
            <a:avLst/>
          </a:prstGeom>
          <a:noFill/>
          <a:ln w="9525">
            <a:noFill/>
            <a:miter lim="800000"/>
            <a:headEnd/>
            <a:tailEnd/>
          </a:ln>
        </p:spPr>
      </p:pic>
      <p:pic>
        <p:nvPicPr>
          <p:cNvPr id="8" name="Picture 2" descr="E:\PARZBERG\My Documents\PRAGMA\PR\Brochure 2011\Pictures\adrian-prime-wasps-figs.jpg"/>
          <p:cNvPicPr>
            <a:picLocks noChangeAspect="1" noChangeArrowheads="1"/>
          </p:cNvPicPr>
          <p:nvPr/>
        </p:nvPicPr>
        <p:blipFill>
          <a:blip r:embed="rId4" cstate="print"/>
          <a:srcRect l="48737" t="35356" r="4542" b="7401"/>
          <a:stretch>
            <a:fillRect/>
          </a:stretch>
        </p:blipFill>
        <p:spPr bwMode="auto">
          <a:xfrm>
            <a:off x="5791200" y="3505200"/>
            <a:ext cx="2819400" cy="2590800"/>
          </a:xfrm>
          <a:prstGeom prst="rect">
            <a:avLst/>
          </a:prstGeom>
          <a:noFill/>
        </p:spPr>
      </p:pic>
      <p:pic>
        <p:nvPicPr>
          <p:cNvPr id="41986" name="Picture 2" descr="Engineers at damaged bridge, Christchurch, New Zealand">
            <a:hlinkClick r:id="rId5"/>
          </p:cNvPr>
          <p:cNvPicPr>
            <a:picLocks noChangeAspect="1" noChangeArrowheads="1"/>
          </p:cNvPicPr>
          <p:nvPr/>
        </p:nvPicPr>
        <p:blipFill>
          <a:blip r:embed="rId6" cstate="print"/>
          <a:srcRect/>
          <a:stretch>
            <a:fillRect/>
          </a:stretch>
        </p:blipFill>
        <p:spPr bwMode="auto">
          <a:xfrm>
            <a:off x="2819400" y="4876800"/>
            <a:ext cx="2542260" cy="19050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PRIME – Bioscience Modeling</a:t>
            </a:r>
            <a:endParaRPr lang="en-US" dirty="0"/>
          </a:p>
        </p:txBody>
      </p:sp>
      <p:sp>
        <p:nvSpPr>
          <p:cNvPr id="3" name="Content Placeholder 2"/>
          <p:cNvSpPr>
            <a:spLocks noGrp="1"/>
          </p:cNvSpPr>
          <p:nvPr>
            <p:ph idx="1"/>
          </p:nvPr>
        </p:nvSpPr>
        <p:spPr>
          <a:xfrm>
            <a:off x="457200" y="990600"/>
            <a:ext cx="4953000" cy="4830763"/>
          </a:xfrm>
        </p:spPr>
        <p:txBody>
          <a:bodyPr/>
          <a:lstStyle/>
          <a:p>
            <a:r>
              <a:rPr lang="en-US" dirty="0" smtClean="0"/>
              <a:t>Modeling in cardiac </a:t>
            </a:r>
            <a:r>
              <a:rPr lang="en-US" dirty="0" err="1" smtClean="0"/>
              <a:t>myocytes</a:t>
            </a:r>
            <a:endParaRPr lang="en-US" dirty="0" smtClean="0"/>
          </a:p>
          <a:p>
            <a:pPr lvl="1"/>
            <a:r>
              <a:rPr lang="en-US" dirty="0" err="1" smtClean="0"/>
              <a:t>Monash</a:t>
            </a:r>
            <a:r>
              <a:rPr lang="en-US" dirty="0" smtClean="0"/>
              <a:t> University</a:t>
            </a:r>
          </a:p>
          <a:p>
            <a:r>
              <a:rPr lang="en-US" dirty="0" smtClean="0"/>
              <a:t>Virtual screening, protein model building, influenza virus research </a:t>
            </a:r>
          </a:p>
          <a:p>
            <a:pPr lvl="1"/>
            <a:r>
              <a:rPr lang="en-US" dirty="0" smtClean="0"/>
              <a:t>Osaka; CNIC, USM, NTU</a:t>
            </a:r>
          </a:p>
          <a:p>
            <a:endParaRPr lang="en-US" dirty="0"/>
          </a:p>
        </p:txBody>
      </p:sp>
      <p:pic>
        <p:nvPicPr>
          <p:cNvPr id="6" name="Picture 3" descr="E:\PARZBERG\My Documents\PRAGMA\PR\Brochure 2011\First Drafts\Jerry Johan TT-jSR-nSR-mito.jpeg"/>
          <p:cNvPicPr>
            <a:picLocks noChangeAspect="1" noChangeArrowheads="1"/>
          </p:cNvPicPr>
          <p:nvPr/>
        </p:nvPicPr>
        <p:blipFill>
          <a:blip r:embed="rId3" cstate="print"/>
          <a:srcRect/>
          <a:stretch>
            <a:fillRect/>
          </a:stretch>
        </p:blipFill>
        <p:spPr bwMode="auto">
          <a:xfrm>
            <a:off x="5638800" y="990600"/>
            <a:ext cx="3352800" cy="2095500"/>
          </a:xfrm>
          <a:prstGeom prst="rect">
            <a:avLst/>
          </a:prstGeom>
          <a:noFill/>
        </p:spPr>
      </p:pic>
      <p:pic>
        <p:nvPicPr>
          <p:cNvPr id="11266" name="Picture 2" descr="E:\PARZBERG\My Documents\PRAGMA\PR\Brochure 2011\Draft 25Sep11\HighResDocked_Alex.jpeg"/>
          <p:cNvPicPr>
            <a:picLocks noChangeAspect="1" noChangeArrowheads="1"/>
          </p:cNvPicPr>
          <p:nvPr/>
        </p:nvPicPr>
        <p:blipFill>
          <a:blip r:embed="rId4" cstate="print"/>
          <a:srcRect l="27745" t="1807" r="23646" b="10241"/>
          <a:stretch>
            <a:fillRect/>
          </a:stretch>
        </p:blipFill>
        <p:spPr bwMode="auto">
          <a:xfrm rot="13126585">
            <a:off x="5511233" y="4388174"/>
            <a:ext cx="3378896" cy="2971800"/>
          </a:xfrm>
          <a:prstGeom prst="rect">
            <a:avLst/>
          </a:prstGeom>
          <a:noFill/>
        </p:spPr>
      </p:pic>
      <p:pic>
        <p:nvPicPr>
          <p:cNvPr id="4" name="Picture 2" descr="E:\PARZBERG\My Documents\PRAGMA\PR\Brochure 2011\Pictures\Howard Li\n1-adamantane.png"/>
          <p:cNvPicPr>
            <a:picLocks noChangeAspect="1" noChangeArrowheads="1"/>
          </p:cNvPicPr>
          <p:nvPr/>
        </p:nvPicPr>
        <p:blipFill>
          <a:blip r:embed="rId5" cstate="print"/>
          <a:srcRect r="10615"/>
          <a:stretch>
            <a:fillRect/>
          </a:stretch>
        </p:blipFill>
        <p:spPr bwMode="auto">
          <a:xfrm>
            <a:off x="5334000" y="3124200"/>
            <a:ext cx="3810000" cy="2362200"/>
          </a:xfrm>
          <a:prstGeom prst="rect">
            <a:avLst/>
          </a:prstGeom>
          <a:noFill/>
        </p:spPr>
      </p:pic>
      <p:pic>
        <p:nvPicPr>
          <p:cNvPr id="5" name="Picture 2" descr="E:\PARZBERG\My Documents\PRAGMA\PR\Brochure 2011\Draft 25Sep11\3.8 2nt2_compare.tif"/>
          <p:cNvPicPr>
            <a:picLocks noChangeAspect="1" noChangeArrowheads="1"/>
          </p:cNvPicPr>
          <p:nvPr/>
        </p:nvPicPr>
        <p:blipFill>
          <a:blip r:embed="rId6" cstate="print"/>
          <a:srcRect/>
          <a:stretch>
            <a:fillRect/>
          </a:stretch>
        </p:blipFill>
        <p:spPr bwMode="auto">
          <a:xfrm>
            <a:off x="228600" y="4724400"/>
            <a:ext cx="5161829" cy="19812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smtClean="0"/>
              <a:t>MURPA</a:t>
            </a:r>
            <a:endParaRPr lang="en-US" dirty="0"/>
          </a:p>
        </p:txBody>
      </p:sp>
      <p:sp>
        <p:nvSpPr>
          <p:cNvPr id="3" name="Content Placeholder 2"/>
          <p:cNvSpPr>
            <a:spLocks noGrp="1"/>
          </p:cNvSpPr>
          <p:nvPr>
            <p:ph idx="1"/>
          </p:nvPr>
        </p:nvSpPr>
        <p:spPr>
          <a:xfrm>
            <a:off x="381000" y="1066800"/>
            <a:ext cx="5867400" cy="1143000"/>
          </a:xfrm>
        </p:spPr>
        <p:txBody>
          <a:bodyPr>
            <a:normAutofit fontScale="85000" lnSpcReduction="10000"/>
          </a:bodyPr>
          <a:lstStyle/>
          <a:p>
            <a:r>
              <a:rPr lang="en-US" dirty="0" smtClean="0"/>
              <a:t>Expanded Program in 2011 to NCSA</a:t>
            </a:r>
          </a:p>
          <a:p>
            <a:pPr lvl="1"/>
            <a:r>
              <a:rPr lang="en-US" dirty="0" smtClean="0"/>
              <a:t>Will expand again in 2012 to </a:t>
            </a:r>
            <a:r>
              <a:rPr lang="en-US" dirty="0" err="1" smtClean="0"/>
              <a:t>Technion</a:t>
            </a:r>
            <a:endParaRPr lang="en-US" dirty="0" smtClean="0"/>
          </a:p>
          <a:p>
            <a:endParaRPr lang="en-US" dirty="0"/>
          </a:p>
        </p:txBody>
      </p:sp>
      <p:pic>
        <p:nvPicPr>
          <p:cNvPr id="70658" name="Picture 2" descr="MURPA 2010"/>
          <p:cNvPicPr>
            <a:picLocks noChangeAspect="1" noChangeArrowheads="1"/>
          </p:cNvPicPr>
          <p:nvPr/>
        </p:nvPicPr>
        <p:blipFill>
          <a:blip r:embed="rId3" cstate="print"/>
          <a:srcRect/>
          <a:stretch>
            <a:fillRect/>
          </a:stretch>
        </p:blipFill>
        <p:spPr bwMode="auto">
          <a:xfrm>
            <a:off x="6400800" y="533400"/>
            <a:ext cx="2381250" cy="1590675"/>
          </a:xfrm>
          <a:prstGeom prst="rect">
            <a:avLst/>
          </a:prstGeom>
          <a:noFill/>
        </p:spPr>
      </p:pic>
      <p:graphicFrame>
        <p:nvGraphicFramePr>
          <p:cNvPr id="5" name="Table 4"/>
          <p:cNvGraphicFramePr>
            <a:graphicFrameLocks noGrp="1"/>
          </p:cNvGraphicFramePr>
          <p:nvPr/>
        </p:nvGraphicFramePr>
        <p:xfrm>
          <a:off x="533400" y="1981200"/>
          <a:ext cx="8077201" cy="4625515"/>
        </p:xfrm>
        <a:graphic>
          <a:graphicData uri="http://schemas.openxmlformats.org/drawingml/2006/table">
            <a:tbl>
              <a:tblPr/>
              <a:tblGrid>
                <a:gridCol w="1661365"/>
                <a:gridCol w="648337"/>
                <a:gridCol w="1202125"/>
                <a:gridCol w="4565374"/>
              </a:tblGrid>
              <a:tr h="282942">
                <a:tc>
                  <a:txBody>
                    <a:bodyPr/>
                    <a:lstStyle/>
                    <a:p>
                      <a:pPr algn="ctr" fontAlgn="b"/>
                      <a:r>
                        <a:rPr lang="en-US" sz="2000" b="1" i="0" u="none" strike="noStrike" dirty="0">
                          <a:solidFill>
                            <a:srgbClr val="000000"/>
                          </a:solidFill>
                          <a:latin typeface="Calibri"/>
                        </a:rPr>
                        <a:t>Student</a:t>
                      </a:r>
                    </a:p>
                  </a:txBody>
                  <a:tcPr marL="7645" marR="7645" marT="76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i="0" u="none" strike="noStrike" dirty="0">
                          <a:solidFill>
                            <a:srgbClr val="000000"/>
                          </a:solidFill>
                          <a:latin typeface="Calibri"/>
                        </a:rPr>
                        <a:t>Location</a:t>
                      </a:r>
                    </a:p>
                  </a:txBody>
                  <a:tcPr marL="7645" marR="7645" marT="76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i="0" u="none" strike="noStrike" dirty="0">
                          <a:solidFill>
                            <a:srgbClr val="000000"/>
                          </a:solidFill>
                          <a:latin typeface="Calibri"/>
                        </a:rPr>
                        <a:t>Mentor</a:t>
                      </a:r>
                    </a:p>
                  </a:txBody>
                  <a:tcPr marL="7645" marR="7645" marT="76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i="0" u="none" strike="noStrike" dirty="0">
                          <a:solidFill>
                            <a:srgbClr val="000000"/>
                          </a:solidFill>
                          <a:latin typeface="Calibri"/>
                        </a:rPr>
                        <a:t>Title</a:t>
                      </a:r>
                    </a:p>
                  </a:txBody>
                  <a:tcPr marL="7645" marR="7645" marT="76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78145">
                <a:tc>
                  <a:txBody>
                    <a:bodyPr/>
                    <a:lstStyle/>
                    <a:p>
                      <a:pPr algn="l" fontAlgn="b"/>
                      <a:r>
                        <a:rPr lang="en-US" sz="2000" b="0" i="0" u="none" strike="noStrike">
                          <a:solidFill>
                            <a:srgbClr val="000000"/>
                          </a:solidFill>
                          <a:latin typeface="Calibri"/>
                        </a:rPr>
                        <a:t>Geoff Pascoe </a:t>
                      </a:r>
                    </a:p>
                  </a:txBody>
                  <a:tcPr marL="7645" marR="7645" marT="76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latin typeface="Calibri"/>
                        </a:rPr>
                        <a:t>UCSD</a:t>
                      </a:r>
                    </a:p>
                  </a:txBody>
                  <a:tcPr marL="7645" marR="7645" marT="76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latin typeface="Calibri"/>
                        </a:rPr>
                        <a:t>Sameer Tilak</a:t>
                      </a:r>
                    </a:p>
                  </a:txBody>
                  <a:tcPr marL="7645" marR="7645" marT="76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latin typeface="Calibri"/>
                        </a:rPr>
                        <a:t>Cross Network Platform for Environmental Sensor Data Capture and Analysis </a:t>
                      </a:r>
                    </a:p>
                  </a:txBody>
                  <a:tcPr marL="7645" marR="7645" marT="76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2942">
                <a:tc>
                  <a:txBody>
                    <a:bodyPr/>
                    <a:lstStyle/>
                    <a:p>
                      <a:pPr algn="l" fontAlgn="b"/>
                      <a:r>
                        <a:rPr lang="en-US" sz="2000" b="0" i="0" u="none" strike="noStrike">
                          <a:solidFill>
                            <a:srgbClr val="000000"/>
                          </a:solidFill>
                          <a:latin typeface="Calibri"/>
                        </a:rPr>
                        <a:t>Lin Wei </a:t>
                      </a:r>
                    </a:p>
                  </a:txBody>
                  <a:tcPr marL="7645" marR="7645" marT="76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a:solidFill>
                            <a:srgbClr val="000000"/>
                          </a:solidFill>
                          <a:latin typeface="Calibri"/>
                        </a:rPr>
                        <a:t>UCSD</a:t>
                      </a:r>
                    </a:p>
                  </a:txBody>
                  <a:tcPr marL="7645" marR="7645" marT="76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a:solidFill>
                            <a:srgbClr val="000000"/>
                          </a:solidFill>
                          <a:latin typeface="Calibri"/>
                        </a:rPr>
                        <a:t>Wilfred Li</a:t>
                      </a:r>
                    </a:p>
                  </a:txBody>
                  <a:tcPr marL="7645" marR="7645" marT="76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latin typeface="Calibri"/>
                        </a:rPr>
                        <a:t>Integrating Web Services, Nimrod and </a:t>
                      </a:r>
                      <a:r>
                        <a:rPr lang="en-US" sz="2000" b="0" i="0" u="none" strike="noStrike" dirty="0" err="1">
                          <a:solidFill>
                            <a:srgbClr val="000000"/>
                          </a:solidFill>
                          <a:latin typeface="Calibri"/>
                        </a:rPr>
                        <a:t>Kepler</a:t>
                      </a:r>
                      <a:r>
                        <a:rPr lang="en-US" sz="2000" b="0" i="0" u="none" strike="noStrike" dirty="0">
                          <a:solidFill>
                            <a:srgbClr val="000000"/>
                          </a:solidFill>
                          <a:latin typeface="Calibri"/>
                        </a:rPr>
                        <a:t> in Biomedical Workflows</a:t>
                      </a:r>
                    </a:p>
                  </a:txBody>
                  <a:tcPr marL="7645" marR="7645" marT="76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2942">
                <a:tc>
                  <a:txBody>
                    <a:bodyPr/>
                    <a:lstStyle/>
                    <a:p>
                      <a:pPr algn="l" fontAlgn="b"/>
                      <a:r>
                        <a:rPr lang="en-US" sz="2000" b="0" i="0" u="none" strike="noStrike">
                          <a:solidFill>
                            <a:srgbClr val="000000"/>
                          </a:solidFill>
                          <a:latin typeface="Calibri"/>
                        </a:rPr>
                        <a:t>James Wetter</a:t>
                      </a:r>
                    </a:p>
                  </a:txBody>
                  <a:tcPr marL="7645" marR="7645" marT="76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a:solidFill>
                            <a:srgbClr val="000000"/>
                          </a:solidFill>
                          <a:latin typeface="Calibri"/>
                        </a:rPr>
                        <a:t>UCSD</a:t>
                      </a:r>
                    </a:p>
                  </a:txBody>
                  <a:tcPr marL="7645" marR="7645" marT="76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a:solidFill>
                            <a:srgbClr val="000000"/>
                          </a:solidFill>
                          <a:latin typeface="Calibri"/>
                        </a:rPr>
                        <a:t>Jurgen Schulze </a:t>
                      </a:r>
                    </a:p>
                  </a:txBody>
                  <a:tcPr marL="7645" marR="7645" marT="76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latin typeface="Calibri"/>
                        </a:rPr>
                        <a:t>Real Time </a:t>
                      </a:r>
                      <a:r>
                        <a:rPr lang="en-US" sz="2000" b="0" i="0" u="none" strike="noStrike" dirty="0" err="1">
                          <a:solidFill>
                            <a:srgbClr val="000000"/>
                          </a:solidFill>
                          <a:latin typeface="Calibri"/>
                        </a:rPr>
                        <a:t>Visualisation</a:t>
                      </a:r>
                      <a:r>
                        <a:rPr lang="en-US" sz="2000" b="0" i="0" u="none" strike="noStrike" dirty="0">
                          <a:solidFill>
                            <a:srgbClr val="000000"/>
                          </a:solidFill>
                          <a:latin typeface="Calibri"/>
                        </a:rPr>
                        <a:t> in Astrophysics </a:t>
                      </a:r>
                    </a:p>
                  </a:txBody>
                  <a:tcPr marL="7645" marR="7645" marT="76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2942">
                <a:tc>
                  <a:txBody>
                    <a:bodyPr/>
                    <a:lstStyle/>
                    <a:p>
                      <a:pPr algn="l" fontAlgn="b"/>
                      <a:r>
                        <a:rPr lang="de-DE" sz="2000" b="0" i="0" u="none" strike="noStrike">
                          <a:solidFill>
                            <a:srgbClr val="000000"/>
                          </a:solidFill>
                          <a:latin typeface="Calibri"/>
                        </a:rPr>
                        <a:t>Wai Keung Yiu Man Lung </a:t>
                      </a:r>
                    </a:p>
                  </a:txBody>
                  <a:tcPr marL="7645" marR="7645" marT="76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a:solidFill>
                            <a:srgbClr val="000000"/>
                          </a:solidFill>
                          <a:latin typeface="Calibri"/>
                        </a:rPr>
                        <a:t>UCSD</a:t>
                      </a:r>
                    </a:p>
                  </a:txBody>
                  <a:tcPr marL="7645" marR="7645" marT="76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a:solidFill>
                            <a:srgbClr val="000000"/>
                          </a:solidFill>
                          <a:latin typeface="Calibri"/>
                        </a:rPr>
                        <a:t>Ilkay Altintas </a:t>
                      </a:r>
                    </a:p>
                  </a:txBody>
                  <a:tcPr marL="7645" marR="7645" marT="76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latin typeface="Calibri"/>
                        </a:rPr>
                        <a:t>Binding ITK with </a:t>
                      </a:r>
                      <a:r>
                        <a:rPr lang="en-US" sz="2000" b="0" i="0" u="none" strike="noStrike" dirty="0" err="1">
                          <a:solidFill>
                            <a:srgbClr val="000000"/>
                          </a:solidFill>
                          <a:latin typeface="Calibri"/>
                        </a:rPr>
                        <a:t>Kepler</a:t>
                      </a:r>
                      <a:r>
                        <a:rPr lang="en-US" sz="2000" b="0" i="0" u="none" strike="noStrike" dirty="0">
                          <a:solidFill>
                            <a:srgbClr val="000000"/>
                          </a:solidFill>
                          <a:latin typeface="Calibri"/>
                        </a:rPr>
                        <a:t> for Medical Workflow Imaging</a:t>
                      </a:r>
                    </a:p>
                  </a:txBody>
                  <a:tcPr marL="7645" marR="7645" marT="76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2942">
                <a:tc>
                  <a:txBody>
                    <a:bodyPr/>
                    <a:lstStyle/>
                    <a:p>
                      <a:pPr algn="l" fontAlgn="b"/>
                      <a:r>
                        <a:rPr lang="en-US" sz="2000" b="0" i="0" u="none" strike="noStrike">
                          <a:solidFill>
                            <a:srgbClr val="000000"/>
                          </a:solidFill>
                          <a:latin typeface="Calibri"/>
                        </a:rPr>
                        <a:t>Edgar Kautzner </a:t>
                      </a:r>
                    </a:p>
                  </a:txBody>
                  <a:tcPr marL="7645" marR="7645" marT="76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a:solidFill>
                            <a:srgbClr val="000000"/>
                          </a:solidFill>
                          <a:latin typeface="Calibri"/>
                        </a:rPr>
                        <a:t>NCSA</a:t>
                      </a:r>
                    </a:p>
                  </a:txBody>
                  <a:tcPr marL="7645" marR="7645" marT="76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a:solidFill>
                            <a:srgbClr val="000000"/>
                          </a:solidFill>
                          <a:latin typeface="Calibri"/>
                        </a:rPr>
                        <a:t>Ben Smith </a:t>
                      </a:r>
                    </a:p>
                  </a:txBody>
                  <a:tcPr marL="7645" marR="7645" marT="76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err="1">
                          <a:solidFill>
                            <a:srgbClr val="000000"/>
                          </a:solidFill>
                          <a:latin typeface="Calibri"/>
                        </a:rPr>
                        <a:t>Telematics</a:t>
                      </a:r>
                      <a:r>
                        <a:rPr lang="en-US" sz="2000" b="0" i="0" u="none" strike="noStrike" dirty="0">
                          <a:solidFill>
                            <a:srgbClr val="000000"/>
                          </a:solidFill>
                          <a:latin typeface="Calibri"/>
                        </a:rPr>
                        <a:t> in Music Collaboration, Rehearsal and Performance </a:t>
                      </a:r>
                    </a:p>
                  </a:txBody>
                  <a:tcPr marL="7645" marR="7645" marT="76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21744">
                <a:tc>
                  <a:txBody>
                    <a:bodyPr/>
                    <a:lstStyle/>
                    <a:p>
                      <a:pPr algn="l" fontAlgn="b"/>
                      <a:r>
                        <a:rPr lang="en-US" sz="2000" b="0" i="0" u="none" strike="noStrike">
                          <a:solidFill>
                            <a:srgbClr val="000000"/>
                          </a:solidFill>
                          <a:latin typeface="Calibri"/>
                        </a:rPr>
                        <a:t>Jian Zhang </a:t>
                      </a:r>
                    </a:p>
                  </a:txBody>
                  <a:tcPr marL="7645" marR="7645" marT="76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a:solidFill>
                            <a:srgbClr val="000000"/>
                          </a:solidFill>
                          <a:latin typeface="Calibri"/>
                        </a:rPr>
                        <a:t>NCSA</a:t>
                      </a:r>
                    </a:p>
                  </a:txBody>
                  <a:tcPr marL="7645" marR="7645" marT="76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a:solidFill>
                            <a:srgbClr val="000000"/>
                          </a:solidFill>
                          <a:latin typeface="Calibri"/>
                        </a:rPr>
                        <a:t>William Gropp</a:t>
                      </a:r>
                    </a:p>
                  </a:txBody>
                  <a:tcPr marL="7645" marR="7645" marT="76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b="0" i="0" u="none" strike="noStrike" dirty="0">
                          <a:solidFill>
                            <a:srgbClr val="000000"/>
                          </a:solidFill>
                          <a:latin typeface="Calibri"/>
                        </a:rPr>
                        <a:t>Integration of Guard Parallel Software Debugger into Blue Waters HPC Environment</a:t>
                      </a:r>
                    </a:p>
                  </a:txBody>
                  <a:tcPr marL="7645" marR="7645" marT="764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smtClean="0"/>
              <a:t>Partner Updates</a:t>
            </a:r>
            <a:endParaRPr lang="en-US" dirty="0"/>
          </a:p>
        </p:txBody>
      </p:sp>
      <p:sp>
        <p:nvSpPr>
          <p:cNvPr id="3" name="Content Placeholder 2"/>
          <p:cNvSpPr>
            <a:spLocks noGrp="1"/>
          </p:cNvSpPr>
          <p:nvPr>
            <p:ph idx="1"/>
          </p:nvPr>
        </p:nvSpPr>
        <p:spPr>
          <a:xfrm>
            <a:off x="228600" y="1219200"/>
            <a:ext cx="5257800" cy="5105400"/>
          </a:xfrm>
        </p:spPr>
        <p:txBody>
          <a:bodyPr>
            <a:normAutofit fontScale="85000" lnSpcReduction="10000"/>
          </a:bodyPr>
          <a:lstStyle/>
          <a:p>
            <a:r>
              <a:rPr lang="en-US" dirty="0" smtClean="0"/>
              <a:t>Korean Lake Ecological Observatory Network:</a:t>
            </a:r>
          </a:p>
          <a:p>
            <a:pPr lvl="1"/>
            <a:r>
              <a:rPr lang="en-US" dirty="0"/>
              <a:t>D</a:t>
            </a:r>
            <a:r>
              <a:rPr lang="en-US" dirty="0" smtClean="0"/>
              <a:t>eveloped </a:t>
            </a:r>
            <a:r>
              <a:rPr lang="en-US" dirty="0"/>
              <a:t>a robust maintenance-free wireless communication service between water quality sensors in the fields and the KLEON data server</a:t>
            </a:r>
            <a:r>
              <a:rPr lang="en-US" dirty="0" smtClean="0"/>
              <a:t>,</a:t>
            </a:r>
          </a:p>
          <a:p>
            <a:pPr lvl="1"/>
            <a:r>
              <a:rPr lang="en-US" dirty="0" smtClean="0"/>
              <a:t>Used </a:t>
            </a:r>
            <a:r>
              <a:rPr lang="en-US" dirty="0" err="1" smtClean="0"/>
              <a:t>DataTurbine</a:t>
            </a:r>
            <a:r>
              <a:rPr lang="en-US" dirty="0" smtClean="0"/>
              <a:t>	</a:t>
            </a:r>
          </a:p>
          <a:p>
            <a:r>
              <a:rPr lang="en-US" dirty="0"/>
              <a:t>EDISON </a:t>
            </a:r>
            <a:r>
              <a:rPr lang="en-US" b="1" dirty="0"/>
              <a:t>(</a:t>
            </a:r>
            <a:r>
              <a:rPr lang="en-US" b="1" dirty="0" err="1"/>
              <a:t>ED</a:t>
            </a:r>
            <a:r>
              <a:rPr lang="en-US" dirty="0" err="1"/>
              <a:t>ucation</a:t>
            </a:r>
            <a:r>
              <a:rPr lang="en-US" dirty="0"/>
              <a:t>-research </a:t>
            </a:r>
            <a:r>
              <a:rPr lang="en-US" b="1" dirty="0"/>
              <a:t>I</a:t>
            </a:r>
            <a:r>
              <a:rPr lang="en-US" dirty="0"/>
              <a:t>ntegration through </a:t>
            </a:r>
            <a:r>
              <a:rPr lang="en-US" b="1" dirty="0"/>
              <a:t>S</a:t>
            </a:r>
            <a:r>
              <a:rPr lang="en-US" dirty="0"/>
              <a:t>imulation </a:t>
            </a:r>
            <a:r>
              <a:rPr lang="en-US" b="1" dirty="0"/>
              <a:t>O</a:t>
            </a:r>
            <a:r>
              <a:rPr lang="en-US" dirty="0"/>
              <a:t>n the </a:t>
            </a:r>
            <a:r>
              <a:rPr lang="en-US" b="1" dirty="0"/>
              <a:t>N</a:t>
            </a:r>
            <a:r>
              <a:rPr lang="en-US" dirty="0"/>
              <a:t>et) </a:t>
            </a:r>
            <a:r>
              <a:rPr lang="en-US" dirty="0" smtClean="0"/>
              <a:t>launched by KISTI</a:t>
            </a:r>
          </a:p>
          <a:p>
            <a:pPr lvl="1"/>
            <a:r>
              <a:rPr lang="en-US" dirty="0" smtClean="0"/>
              <a:t>Build on e-Airs program – research and education for CFDs.</a:t>
            </a:r>
            <a:endParaRPr lang="en-US" dirty="0"/>
          </a:p>
        </p:txBody>
      </p:sp>
      <p:pic>
        <p:nvPicPr>
          <p:cNvPr id="1026" name="Picture 2" descr="E:\PARZBERG\My Documents\PRAGMA\PR\Brochure 2011\Draft 1Oct11\KLEON Photos\IMG_7326.JPG"/>
          <p:cNvPicPr>
            <a:picLocks noChangeAspect="1" noChangeArrowheads="1"/>
          </p:cNvPicPr>
          <p:nvPr/>
        </p:nvPicPr>
        <p:blipFill>
          <a:blip r:embed="rId2" cstate="print"/>
          <a:srcRect l="13699" t="15977" r="6849" b="21919"/>
          <a:stretch>
            <a:fillRect/>
          </a:stretch>
        </p:blipFill>
        <p:spPr bwMode="auto">
          <a:xfrm>
            <a:off x="5504329" y="1219200"/>
            <a:ext cx="3639671" cy="2133600"/>
          </a:xfrm>
          <a:prstGeom prst="rect">
            <a:avLst/>
          </a:prstGeom>
          <a:noFill/>
        </p:spPr>
      </p:pic>
      <p:pic>
        <p:nvPicPr>
          <p:cNvPr id="10242" name="Picture 2" descr="E:\PARZBERG\My Documents\PRAGMA\PR\Brochure 2011\Draft 1Oct11\KLEON Photos\IMG_7327.JPG"/>
          <p:cNvPicPr>
            <a:picLocks noChangeAspect="1" noChangeArrowheads="1"/>
          </p:cNvPicPr>
          <p:nvPr/>
        </p:nvPicPr>
        <p:blipFill>
          <a:blip r:embed="rId3" cstate="print"/>
          <a:srcRect/>
          <a:stretch>
            <a:fillRect/>
          </a:stretch>
        </p:blipFill>
        <p:spPr bwMode="auto">
          <a:xfrm>
            <a:off x="5486400" y="3581400"/>
            <a:ext cx="3657600" cy="27432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PRAGMA’s First 10 Years</a:t>
            </a:r>
            <a:endParaRPr lang="en-US" dirty="0"/>
          </a:p>
        </p:txBody>
      </p:sp>
      <p:sp>
        <p:nvSpPr>
          <p:cNvPr id="5" name="Subtitle 4"/>
          <p:cNvSpPr>
            <a:spLocks noGrp="1"/>
          </p:cNvSpPr>
          <p:nvPr>
            <p:ph type="subTitle" idx="1"/>
          </p:nvPr>
        </p:nvSpPr>
        <p:spPr/>
        <p:txBody>
          <a:bodyPr/>
          <a:lstStyle/>
          <a:p>
            <a:r>
              <a:rPr lang="en-US" dirty="0" smtClean="0"/>
              <a:t>Building a Family</a:t>
            </a:r>
          </a:p>
          <a:p>
            <a:r>
              <a:rPr lang="en-US" dirty="0" smtClean="0"/>
              <a:t>Demonstrable Results</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Highlights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Mobilized community to assist in response to SARS, and assist AIST with recovery of services</a:t>
            </a:r>
          </a:p>
          <a:p>
            <a:r>
              <a:rPr lang="en-US" dirty="0" smtClean="0"/>
              <a:t>Contributed to launch of local / regional grids</a:t>
            </a:r>
          </a:p>
          <a:p>
            <a:r>
              <a:rPr lang="en-US" dirty="0" smtClean="0"/>
              <a:t>Improved and helped disseminate software</a:t>
            </a:r>
          </a:p>
          <a:p>
            <a:r>
              <a:rPr lang="en-US" dirty="0" smtClean="0"/>
              <a:t>With </a:t>
            </a:r>
            <a:r>
              <a:rPr lang="en-US" dirty="0" err="1" smtClean="0"/>
              <a:t>APGrid</a:t>
            </a:r>
            <a:r>
              <a:rPr lang="en-US" dirty="0" smtClean="0"/>
              <a:t> PMA promulgated security standards and practices</a:t>
            </a:r>
          </a:p>
          <a:p>
            <a:r>
              <a:rPr lang="en-US" dirty="0" smtClean="0"/>
              <a:t>Supported conduct of science </a:t>
            </a:r>
          </a:p>
          <a:p>
            <a:r>
              <a:rPr lang="en-US" dirty="0" smtClean="0"/>
              <a:t>Helped launch other grass-roots organizations</a:t>
            </a:r>
          </a:p>
          <a:p>
            <a:r>
              <a:rPr lang="en-US" dirty="0" smtClean="0"/>
              <a:t>Created training and leadership programs</a:t>
            </a:r>
          </a:p>
          <a:p>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smtClean="0"/>
              <a:t>Software of PRAGMA Members</a:t>
            </a:r>
            <a:endParaRPr lang="en-US" dirty="0"/>
          </a:p>
        </p:txBody>
      </p:sp>
      <p:graphicFrame>
        <p:nvGraphicFramePr>
          <p:cNvPr id="4" name="Content Placeholder 3"/>
          <p:cNvGraphicFramePr>
            <a:graphicFrameLocks noGrp="1"/>
          </p:cNvGraphicFramePr>
          <p:nvPr>
            <p:ph idx="1"/>
          </p:nvPr>
        </p:nvGraphicFramePr>
        <p:xfrm>
          <a:off x="228600" y="1219200"/>
          <a:ext cx="8686800" cy="5212080"/>
        </p:xfrm>
        <a:graphic>
          <a:graphicData uri="http://schemas.openxmlformats.org/drawingml/2006/table">
            <a:tbl>
              <a:tblPr/>
              <a:tblGrid>
                <a:gridCol w="1996105"/>
                <a:gridCol w="2448972"/>
                <a:gridCol w="4241723"/>
              </a:tblGrid>
              <a:tr h="190500">
                <a:tc>
                  <a:txBody>
                    <a:bodyPr/>
                    <a:lstStyle/>
                    <a:p>
                      <a:pPr marL="0" marR="0">
                        <a:spcBef>
                          <a:spcPts val="0"/>
                        </a:spcBef>
                        <a:spcAft>
                          <a:spcPts val="0"/>
                        </a:spcAft>
                      </a:pPr>
                      <a:r>
                        <a:rPr lang="en-US" sz="1800" b="1" dirty="0">
                          <a:latin typeface="Times New Roman"/>
                          <a:ea typeface="SimSun"/>
                        </a:rPr>
                        <a:t>Software</a:t>
                      </a:r>
                      <a:endParaRPr lang="en-US" sz="1800" dirty="0">
                        <a:latin typeface="Times New Roman"/>
                        <a:ea typeface="SimSu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b="1">
                          <a:latin typeface="Times New Roman"/>
                          <a:ea typeface="SimSun"/>
                        </a:rPr>
                        <a:t>Institution</a:t>
                      </a:r>
                      <a:endParaRPr lang="en-US" sz="1800">
                        <a:latin typeface="Times New Roman"/>
                        <a:ea typeface="SimSu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b="1">
                          <a:latin typeface="Times New Roman"/>
                          <a:ea typeface="SimSun"/>
                        </a:rPr>
                        <a:t>PRAGMA Enhancement/Use</a:t>
                      </a:r>
                      <a:endParaRPr lang="en-US" sz="1800">
                        <a:latin typeface="Times New Roman"/>
                        <a:ea typeface="SimSu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3675">
                <a:tc>
                  <a:txBody>
                    <a:bodyPr/>
                    <a:lstStyle/>
                    <a:p>
                      <a:pPr marL="0" marR="0">
                        <a:spcBef>
                          <a:spcPts val="0"/>
                        </a:spcBef>
                        <a:spcAft>
                          <a:spcPts val="0"/>
                        </a:spcAft>
                      </a:pPr>
                      <a:r>
                        <a:rPr lang="en-US" sz="1800">
                          <a:latin typeface="Times New Roman"/>
                          <a:ea typeface="SimSun"/>
                        </a:rPr>
                        <a:t>Ninf-G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latin typeface="Times New Roman"/>
                          <a:ea typeface="SimSun"/>
                        </a:rPr>
                        <a:t>AIST / NAREGI</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latin typeface="Times New Roman"/>
                          <a:ea typeface="SimSun"/>
                        </a:rPr>
                        <a:t>Many applications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1000">
                <a:tc>
                  <a:txBody>
                    <a:bodyPr/>
                    <a:lstStyle/>
                    <a:p>
                      <a:pPr marL="0" marR="0">
                        <a:spcBef>
                          <a:spcPts val="0"/>
                        </a:spcBef>
                        <a:spcAft>
                          <a:spcPts val="0"/>
                        </a:spcAft>
                      </a:pPr>
                      <a:r>
                        <a:rPr lang="en-US" sz="1800">
                          <a:latin typeface="Times New Roman"/>
                          <a:ea typeface="SimSun"/>
                        </a:rPr>
                        <a:t>Gfarm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latin typeface="Times New Roman"/>
                          <a:ea typeface="SimSun"/>
                        </a:rPr>
                        <a:t>AIST and</a:t>
                      </a:r>
                      <a:br>
                        <a:rPr lang="en-US" sz="1800">
                          <a:latin typeface="Times New Roman"/>
                          <a:ea typeface="SimSun"/>
                        </a:rPr>
                      </a:br>
                      <a:r>
                        <a:rPr lang="en-US" sz="1800">
                          <a:latin typeface="Times New Roman"/>
                          <a:ea typeface="SimSun"/>
                        </a:rPr>
                        <a:t>U Tsukuba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latin typeface="Times New Roman"/>
                          <a:ea typeface="SimSun"/>
                        </a:rPr>
                        <a:t>Virtualization Tests</a:t>
                      </a:r>
                      <a:br>
                        <a:rPr lang="en-US" sz="1800">
                          <a:latin typeface="Times New Roman"/>
                          <a:ea typeface="SimSun"/>
                        </a:rPr>
                      </a:br>
                      <a:r>
                        <a:rPr lang="en-US" sz="1800">
                          <a:latin typeface="Times New Roman"/>
                          <a:ea typeface="SimSun"/>
                        </a:rPr>
                        <a:t>Avian Flu Grid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3680">
                <a:tc>
                  <a:txBody>
                    <a:bodyPr/>
                    <a:lstStyle/>
                    <a:p>
                      <a:pPr marL="0" marR="0">
                        <a:spcBef>
                          <a:spcPts val="0"/>
                        </a:spcBef>
                        <a:spcAft>
                          <a:spcPts val="0"/>
                        </a:spcAft>
                      </a:pPr>
                      <a:r>
                        <a:rPr lang="en-US" sz="1800">
                          <a:latin typeface="Times New Roman"/>
                          <a:ea typeface="SimSun"/>
                        </a:rPr>
                        <a:t>Duckling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latin typeface="Times New Roman"/>
                          <a:ea typeface="SimSun"/>
                        </a:rPr>
                        <a:t>CNIC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latin typeface="Times New Roman"/>
                          <a:ea typeface="SimSun"/>
                        </a:rPr>
                        <a:t>PRAGMA Workshops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0815">
                <a:tc>
                  <a:txBody>
                    <a:bodyPr/>
                    <a:lstStyle/>
                    <a:p>
                      <a:pPr marL="0" marR="0">
                        <a:spcBef>
                          <a:spcPts val="0"/>
                        </a:spcBef>
                        <a:spcAft>
                          <a:spcPts val="0"/>
                        </a:spcAft>
                      </a:pPr>
                      <a:r>
                        <a:rPr lang="en-US" sz="1800">
                          <a:latin typeface="Times New Roman"/>
                          <a:ea typeface="SimSun"/>
                        </a:rPr>
                        <a:t>CSF4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latin typeface="Times New Roman"/>
                          <a:ea typeface="SimSun"/>
                        </a:rPr>
                        <a:t>Jilin U</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latin typeface="Times New Roman"/>
                          <a:ea typeface="SimSun"/>
                        </a:rPr>
                        <a:t>Avian Flu Grid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0500">
                <a:tc>
                  <a:txBody>
                    <a:bodyPr/>
                    <a:lstStyle/>
                    <a:p>
                      <a:pPr marL="0" marR="0">
                        <a:spcBef>
                          <a:spcPts val="0"/>
                        </a:spcBef>
                        <a:spcAft>
                          <a:spcPts val="0"/>
                        </a:spcAft>
                      </a:pPr>
                      <a:r>
                        <a:rPr lang="en-US" sz="1800">
                          <a:latin typeface="Times New Roman"/>
                          <a:ea typeface="SimSun"/>
                        </a:rPr>
                        <a:t>SCMSWeb</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latin typeface="Times New Roman"/>
                          <a:ea typeface="SimSun"/>
                        </a:rPr>
                        <a:t>Kasetsart U</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latin typeface="Times New Roman"/>
                          <a:ea typeface="SimSun"/>
                        </a:rPr>
                        <a:t>GOC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0500">
                <a:tc>
                  <a:txBody>
                    <a:bodyPr/>
                    <a:lstStyle/>
                    <a:p>
                      <a:pPr marL="0" marR="0">
                        <a:spcBef>
                          <a:spcPts val="0"/>
                        </a:spcBef>
                        <a:spcAft>
                          <a:spcPts val="0"/>
                        </a:spcAft>
                      </a:pPr>
                      <a:r>
                        <a:rPr lang="en-US" sz="1800">
                          <a:latin typeface="Times New Roman"/>
                          <a:ea typeface="SimSun"/>
                        </a:rPr>
                        <a:t>e-AIRS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latin typeface="Times New Roman"/>
                          <a:ea typeface="SimSun"/>
                        </a:rPr>
                        <a:t>KISTI</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latin typeface="Times New Roman"/>
                          <a:ea typeface="SimSun"/>
                        </a:rPr>
                        <a:t>Tested on PRAGMA Grid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7965">
                <a:tc>
                  <a:txBody>
                    <a:bodyPr/>
                    <a:lstStyle/>
                    <a:p>
                      <a:pPr marL="0" marR="0">
                        <a:spcBef>
                          <a:spcPts val="0"/>
                        </a:spcBef>
                        <a:spcAft>
                          <a:spcPts val="0"/>
                        </a:spcAft>
                      </a:pPr>
                      <a:r>
                        <a:rPr lang="en-US" sz="1800">
                          <a:latin typeface="Times New Roman"/>
                          <a:ea typeface="SimSun"/>
                        </a:rPr>
                        <a:t>Mgrid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latin typeface="Times New Roman"/>
                          <a:ea typeface="SimSun"/>
                        </a:rPr>
                        <a:t>Konkuk/Kookmin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latin typeface="Times New Roman"/>
                          <a:ea typeface="SimSun"/>
                        </a:rPr>
                        <a:t>Avian Flu Grid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71500">
                <a:tc>
                  <a:txBody>
                    <a:bodyPr/>
                    <a:lstStyle/>
                    <a:p>
                      <a:pPr marL="0" marR="0">
                        <a:spcBef>
                          <a:spcPts val="0"/>
                        </a:spcBef>
                        <a:spcAft>
                          <a:spcPts val="0"/>
                        </a:spcAft>
                      </a:pPr>
                      <a:r>
                        <a:rPr lang="en-US" sz="1800">
                          <a:latin typeface="Times New Roman"/>
                          <a:ea typeface="SimSun"/>
                        </a:rPr>
                        <a:t>Nimrod Toolkit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latin typeface="Times New Roman"/>
                          <a:ea typeface="SimSun"/>
                        </a:rPr>
                        <a:t>Monash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latin typeface="Times New Roman"/>
                          <a:ea typeface="SimSun"/>
                        </a:rPr>
                        <a:t>Savannah experiment;</a:t>
                      </a:r>
                      <a:br>
                        <a:rPr lang="en-US" sz="1800">
                          <a:latin typeface="Times New Roman"/>
                          <a:ea typeface="SimSun"/>
                        </a:rPr>
                      </a:br>
                      <a:r>
                        <a:rPr lang="en-US" sz="1800">
                          <a:latin typeface="Times New Roman"/>
                          <a:ea typeface="SimSun"/>
                        </a:rPr>
                        <a:t>Volcanic Ash Distribution</a:t>
                      </a:r>
                      <a:br>
                        <a:rPr lang="en-US" sz="1800">
                          <a:latin typeface="Times New Roman"/>
                          <a:ea typeface="SimSun"/>
                        </a:rPr>
                      </a:br>
                      <a:r>
                        <a:rPr lang="en-US" sz="1800">
                          <a:latin typeface="Times New Roman"/>
                          <a:ea typeface="SimSun"/>
                        </a:rPr>
                        <a:t>PRIME students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0500">
                <a:tc>
                  <a:txBody>
                    <a:bodyPr/>
                    <a:lstStyle/>
                    <a:p>
                      <a:pPr marL="0" marR="0">
                        <a:spcBef>
                          <a:spcPts val="0"/>
                        </a:spcBef>
                        <a:spcAft>
                          <a:spcPts val="0"/>
                        </a:spcAft>
                      </a:pPr>
                      <a:r>
                        <a:rPr lang="en-US" sz="1800">
                          <a:latin typeface="Times New Roman"/>
                          <a:ea typeface="SimSun"/>
                        </a:rPr>
                        <a:t>MOGAS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latin typeface="Times New Roman"/>
                          <a:ea typeface="SimSun"/>
                        </a:rPr>
                        <a:t>NTU - Singapore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latin typeface="Times New Roman"/>
                          <a:ea typeface="SimSun"/>
                        </a:rPr>
                        <a:t>Grid Operations Center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0500">
                <a:tc>
                  <a:txBody>
                    <a:bodyPr/>
                    <a:lstStyle/>
                    <a:p>
                      <a:pPr marL="0" marR="0">
                        <a:spcBef>
                          <a:spcPts val="0"/>
                        </a:spcBef>
                        <a:spcAft>
                          <a:spcPts val="0"/>
                        </a:spcAft>
                      </a:pPr>
                      <a:r>
                        <a:rPr lang="en-US" sz="1800">
                          <a:latin typeface="Times New Roman"/>
                          <a:ea typeface="SimSun"/>
                        </a:rPr>
                        <a:t>DataTurbine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latin typeface="Times New Roman"/>
                          <a:ea typeface="SimSun"/>
                        </a:rPr>
                        <a:t>UCSD Calit2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latin typeface="Times New Roman"/>
                          <a:ea typeface="SimSun"/>
                        </a:rPr>
                        <a:t>PRIME, KEON, CREON/Thailand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0500">
                <a:tc>
                  <a:txBody>
                    <a:bodyPr/>
                    <a:lstStyle/>
                    <a:p>
                      <a:pPr marL="0" marR="0">
                        <a:spcBef>
                          <a:spcPts val="0"/>
                        </a:spcBef>
                        <a:spcAft>
                          <a:spcPts val="0"/>
                        </a:spcAft>
                      </a:pPr>
                      <a:r>
                        <a:rPr lang="en-US" sz="1800">
                          <a:latin typeface="Times New Roman"/>
                          <a:ea typeface="SimSun"/>
                        </a:rPr>
                        <a:t>SAGE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smtClean="0">
                          <a:latin typeface="Times New Roman"/>
                          <a:ea typeface="SimSun"/>
                        </a:rPr>
                        <a:t>EVL</a:t>
                      </a:r>
                      <a:r>
                        <a:rPr lang="en-US" sz="1800" baseline="0" dirty="0" smtClean="0">
                          <a:latin typeface="Times New Roman"/>
                          <a:ea typeface="SimSun"/>
                        </a:rPr>
                        <a:t> UIC</a:t>
                      </a:r>
                      <a:endParaRPr lang="en-US" sz="1800" dirty="0">
                        <a:latin typeface="Times New Roman"/>
                        <a:ea typeface="SimSu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latin typeface="Times New Roman"/>
                          <a:ea typeface="SimSun"/>
                        </a:rPr>
                        <a:t>PRIME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5105">
                <a:tc>
                  <a:txBody>
                    <a:bodyPr/>
                    <a:lstStyle/>
                    <a:p>
                      <a:pPr marL="0" marR="0">
                        <a:spcBef>
                          <a:spcPts val="0"/>
                        </a:spcBef>
                        <a:spcAft>
                          <a:spcPts val="0"/>
                        </a:spcAft>
                      </a:pPr>
                      <a:r>
                        <a:rPr lang="en-US" sz="1800">
                          <a:latin typeface="Times New Roman"/>
                          <a:ea typeface="SimSun"/>
                        </a:rPr>
                        <a:t>CADD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latin typeface="Times New Roman"/>
                          <a:ea typeface="SimSun"/>
                        </a:rPr>
                        <a:t>NBCR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latin typeface="Times New Roman"/>
                          <a:ea typeface="SimSun"/>
                        </a:rPr>
                        <a:t>Avian Flu Grid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2250">
                <a:tc>
                  <a:txBody>
                    <a:bodyPr/>
                    <a:lstStyle/>
                    <a:p>
                      <a:pPr marL="0" marR="0">
                        <a:spcBef>
                          <a:spcPts val="0"/>
                        </a:spcBef>
                        <a:spcAft>
                          <a:spcPts val="0"/>
                        </a:spcAft>
                      </a:pPr>
                      <a:r>
                        <a:rPr lang="en-US" sz="1800">
                          <a:latin typeface="Times New Roman"/>
                          <a:ea typeface="SimSun"/>
                        </a:rPr>
                        <a:t>Opal Toolkit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latin typeface="Times New Roman"/>
                          <a:ea typeface="SimSun"/>
                        </a:rPr>
                        <a:t>UCSD NBCR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latin typeface="Times New Roman"/>
                          <a:ea typeface="SimSun"/>
                        </a:rPr>
                        <a:t>Avian Flu Grid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0500">
                <a:tc>
                  <a:txBody>
                    <a:bodyPr/>
                    <a:lstStyle/>
                    <a:p>
                      <a:pPr marL="0" marR="0">
                        <a:spcBef>
                          <a:spcPts val="0"/>
                        </a:spcBef>
                        <a:spcAft>
                          <a:spcPts val="0"/>
                        </a:spcAft>
                      </a:pPr>
                      <a:r>
                        <a:rPr lang="en-US" sz="1800">
                          <a:latin typeface="Times New Roman"/>
                          <a:ea typeface="SimSun"/>
                        </a:rPr>
                        <a:t>INCA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latin typeface="Times New Roman"/>
                          <a:ea typeface="SimSun"/>
                        </a:rPr>
                        <a:t>UCSD SDSC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latin typeface="Times New Roman"/>
                          <a:ea typeface="SimSun"/>
                        </a:rPr>
                        <a:t>Grid Operations Center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9390">
                <a:tc>
                  <a:txBody>
                    <a:bodyPr/>
                    <a:lstStyle/>
                    <a:p>
                      <a:pPr marL="0" marR="0">
                        <a:spcBef>
                          <a:spcPts val="0"/>
                        </a:spcBef>
                        <a:spcAft>
                          <a:spcPts val="0"/>
                        </a:spcAft>
                      </a:pPr>
                      <a:r>
                        <a:rPr lang="en-US" sz="1800">
                          <a:latin typeface="Times New Roman"/>
                          <a:ea typeface="SimSun"/>
                        </a:rPr>
                        <a:t>Rocks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latin typeface="Times New Roman"/>
                          <a:ea typeface="SimSun"/>
                        </a:rPr>
                        <a:t>UCSD SDSC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latin typeface="Times New Roman"/>
                          <a:ea typeface="SimSun"/>
                        </a:rPr>
                        <a:t>Virtualization Tests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838200"/>
            <a:ext cx="8229600" cy="5287963"/>
          </a:xfrm>
        </p:spPr>
        <p:txBody>
          <a:bodyPr>
            <a:normAutofit fontScale="92500" lnSpcReduction="10000"/>
          </a:bodyPr>
          <a:lstStyle/>
          <a:p>
            <a:pPr>
              <a:buNone/>
            </a:pPr>
            <a:r>
              <a:rPr lang="en-US" dirty="0" smtClean="0"/>
              <a:t>	“Next year PRAGMA will be 10 years old. In these last ten years </a:t>
            </a:r>
            <a:r>
              <a:rPr lang="en-US" u="sng" dirty="0" smtClean="0"/>
              <a:t>we have established deep and broad collaborations and friendships in the Asia Pacific region.</a:t>
            </a:r>
            <a:r>
              <a:rPr lang="en-US" dirty="0" smtClean="0"/>
              <a:t> We have also developed </a:t>
            </a:r>
            <a:r>
              <a:rPr lang="en-US" u="sng" dirty="0" smtClean="0"/>
              <a:t>best practices in interoperations of grids</a:t>
            </a:r>
            <a:r>
              <a:rPr lang="en-US" dirty="0" smtClean="0"/>
              <a:t>, used the shared infrastructure to </a:t>
            </a:r>
            <a:r>
              <a:rPr lang="en-US" u="sng" dirty="0" smtClean="0"/>
              <a:t>make scientific advances </a:t>
            </a:r>
            <a:r>
              <a:rPr lang="en-US" dirty="0" smtClean="0"/>
              <a:t>and </a:t>
            </a:r>
            <a:r>
              <a:rPr lang="en-US" u="sng" dirty="0" smtClean="0"/>
              <a:t>improve software</a:t>
            </a:r>
            <a:r>
              <a:rPr lang="en-US" dirty="0" smtClean="0"/>
              <a:t>, leveraged the framework to </a:t>
            </a:r>
            <a:r>
              <a:rPr lang="en-US" u="sng" dirty="0" smtClean="0"/>
              <a:t>help foster new grid efforts </a:t>
            </a:r>
            <a:r>
              <a:rPr lang="en-US" dirty="0" smtClean="0"/>
              <a:t>and </a:t>
            </a:r>
            <a:r>
              <a:rPr lang="en-US" u="sng" dirty="0" smtClean="0"/>
              <a:t>new organizations</a:t>
            </a:r>
            <a:r>
              <a:rPr lang="en-US" dirty="0" smtClean="0"/>
              <a:t>, and </a:t>
            </a:r>
            <a:r>
              <a:rPr lang="en-US" u="sng" dirty="0" smtClean="0"/>
              <a:t>established mechanisms to enhance the human capital and strengthen our collaborations</a:t>
            </a:r>
            <a:r>
              <a:rPr lang="en-US" dirty="0" smtClean="0"/>
              <a:t>.”</a:t>
            </a:r>
          </a:p>
          <a:p>
            <a:pPr lvl="1"/>
            <a:r>
              <a:rPr lang="en-US" dirty="0" smtClean="0"/>
              <a:t>Yoshio Tanaka</a:t>
            </a:r>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33400"/>
          </a:xfrm>
        </p:spPr>
        <p:txBody>
          <a:bodyPr>
            <a:normAutofit fontScale="90000"/>
          </a:bodyPr>
          <a:lstStyle/>
          <a:p>
            <a:r>
              <a:rPr lang="en-US" dirty="0" smtClean="0"/>
              <a:t>Model for Collaboration</a:t>
            </a:r>
            <a:endParaRPr lang="en-US" dirty="0"/>
          </a:p>
        </p:txBody>
      </p:sp>
      <p:sp>
        <p:nvSpPr>
          <p:cNvPr id="3" name="Content Placeholder 2"/>
          <p:cNvSpPr>
            <a:spLocks noGrp="1"/>
          </p:cNvSpPr>
          <p:nvPr>
            <p:ph idx="1"/>
          </p:nvPr>
        </p:nvSpPr>
        <p:spPr>
          <a:xfrm>
            <a:off x="0" y="533400"/>
            <a:ext cx="9144000" cy="6324600"/>
          </a:xfrm>
        </p:spPr>
        <p:txBody>
          <a:bodyPr>
            <a:noAutofit/>
          </a:bodyPr>
          <a:lstStyle/>
          <a:p>
            <a:r>
              <a:rPr lang="en-US" sz="1700" dirty="0" smtClean="0"/>
              <a:t> “By actively participating in a large community such as PRAGMA, we can </a:t>
            </a:r>
            <a:r>
              <a:rPr lang="en-US" sz="1800" b="1" dirty="0" smtClean="0"/>
              <a:t>contribute our technology to real-world use in science</a:t>
            </a:r>
            <a:r>
              <a:rPr lang="en-US" sz="1700" dirty="0" smtClean="0"/>
              <a:t>.” </a:t>
            </a:r>
            <a:r>
              <a:rPr lang="en-US" sz="1700" i="1" dirty="0" smtClean="0"/>
              <a:t>Osaka, NICT</a:t>
            </a:r>
            <a:endParaRPr lang="en-US" sz="1700" dirty="0" smtClean="0"/>
          </a:p>
          <a:p>
            <a:r>
              <a:rPr lang="en-US" sz="1700" dirty="0" smtClean="0"/>
              <a:t>“Above all, PRAGMA brings great value to CCST in terms of broadening </a:t>
            </a:r>
            <a:r>
              <a:rPr lang="en-US" sz="1800" b="1" dirty="0" smtClean="0"/>
              <a:t>international collaboration, engaging applications, publishing scientific papers, and cultivating student.” </a:t>
            </a:r>
            <a:r>
              <a:rPr lang="en-US" sz="1700" i="1" dirty="0" smtClean="0"/>
              <a:t>Jilin University</a:t>
            </a:r>
            <a:endParaRPr lang="en-US" sz="1700" dirty="0" smtClean="0"/>
          </a:p>
          <a:p>
            <a:r>
              <a:rPr lang="en-US" sz="1700" dirty="0" smtClean="0"/>
              <a:t> “There are always PRAGMA members working on interesting problems ready to </a:t>
            </a:r>
            <a:r>
              <a:rPr lang="en-US" sz="1800" b="1" dirty="0" smtClean="0"/>
              <a:t>push the boundaries of what we do</a:t>
            </a:r>
            <a:r>
              <a:rPr lang="en-US" sz="1700" dirty="0" smtClean="0"/>
              <a:t>.” </a:t>
            </a:r>
            <a:r>
              <a:rPr lang="en-US" sz="1700" i="1" dirty="0" err="1" smtClean="0"/>
              <a:t>Monash</a:t>
            </a:r>
            <a:r>
              <a:rPr lang="en-US" sz="1700" i="1" dirty="0" smtClean="0"/>
              <a:t> University</a:t>
            </a:r>
            <a:endParaRPr lang="en-US" sz="1700" dirty="0" smtClean="0"/>
          </a:p>
          <a:p>
            <a:r>
              <a:rPr lang="en-US" sz="1700" dirty="0" smtClean="0"/>
              <a:t>“Learning from the PRAGMA </a:t>
            </a:r>
            <a:r>
              <a:rPr lang="en-US" sz="1800" b="1" dirty="0" smtClean="0"/>
              <a:t>collaboration,</a:t>
            </a:r>
            <a:r>
              <a:rPr lang="en-US" sz="1700" dirty="0" smtClean="0"/>
              <a:t> NCHC </a:t>
            </a:r>
            <a:r>
              <a:rPr lang="en-US" sz="1800" b="1" dirty="0" smtClean="0"/>
              <a:t>has built grid application platforms </a:t>
            </a:r>
            <a:r>
              <a:rPr lang="en-US" sz="1700" dirty="0" smtClean="0"/>
              <a:t>which have led to extensive involvement from NARL.” </a:t>
            </a:r>
            <a:r>
              <a:rPr lang="en-US" sz="1700" i="1" dirty="0" smtClean="0"/>
              <a:t>NCHC, NARL </a:t>
            </a:r>
            <a:endParaRPr lang="en-US" sz="1700" dirty="0" smtClean="0"/>
          </a:p>
          <a:p>
            <a:r>
              <a:rPr lang="en-US" sz="1700" dirty="0" smtClean="0"/>
              <a:t>“Several of our </a:t>
            </a:r>
            <a:r>
              <a:rPr lang="en-US" sz="1800" b="1" dirty="0" smtClean="0"/>
              <a:t>own students have benefitted by interacting with [PRIME students]. </a:t>
            </a:r>
            <a:r>
              <a:rPr lang="en-US" sz="1700" dirty="0" smtClean="0"/>
              <a:t>This has helped us to evolve a very vibrant academic and research group here in our department ….” </a:t>
            </a:r>
            <a:r>
              <a:rPr lang="en-US" sz="1700" i="1" dirty="0" smtClean="0"/>
              <a:t>University of Hyderabad</a:t>
            </a:r>
            <a:endParaRPr lang="en-US" sz="1700" dirty="0" smtClean="0"/>
          </a:p>
          <a:p>
            <a:r>
              <a:rPr lang="en-US" sz="1700" dirty="0" smtClean="0"/>
              <a:t>“PRAGMA led us to become a member of </a:t>
            </a:r>
            <a:r>
              <a:rPr lang="en-US" sz="1800" b="1" dirty="0" err="1" smtClean="0"/>
              <a:t>APGrid</a:t>
            </a:r>
            <a:r>
              <a:rPr lang="en-US" sz="1800" b="1" dirty="0" smtClean="0"/>
              <a:t> PMA</a:t>
            </a:r>
            <a:r>
              <a:rPr lang="en-US" sz="1700" dirty="0" smtClean="0"/>
              <a:t>, which became a </a:t>
            </a:r>
            <a:r>
              <a:rPr lang="en-US" sz="1800" b="1" dirty="0" smtClean="0"/>
              <a:t>significant component in our development of Thailand National e-Science </a:t>
            </a:r>
            <a:r>
              <a:rPr lang="en-US" sz="1700" dirty="0" smtClean="0"/>
              <a:t>Infrastructure Consortium. … to </a:t>
            </a:r>
            <a:r>
              <a:rPr lang="en-US" sz="1700" dirty="0" err="1" smtClean="0"/>
              <a:t>becom</a:t>
            </a:r>
            <a:r>
              <a:rPr lang="en-US" sz="1700" dirty="0" smtClean="0"/>
              <a:t>[</a:t>
            </a:r>
            <a:r>
              <a:rPr lang="en-US" sz="1700" dirty="0" err="1" smtClean="0"/>
              <a:t>ing</a:t>
            </a:r>
            <a:r>
              <a:rPr lang="en-US" sz="1700" dirty="0" smtClean="0"/>
              <a:t>] a part of </a:t>
            </a:r>
            <a:r>
              <a:rPr lang="en-US" sz="1800" b="1" dirty="0" smtClean="0"/>
              <a:t>GEO Grid collaboration </a:t>
            </a:r>
            <a:r>
              <a:rPr lang="en-US" sz="1700" dirty="0" smtClean="0"/>
              <a:t>.. . and helped with the setting up of </a:t>
            </a:r>
            <a:r>
              <a:rPr lang="en-US" sz="1800" b="1" dirty="0" smtClean="0"/>
              <a:t>a CREON site </a:t>
            </a:r>
            <a:r>
              <a:rPr lang="en-US" sz="1700" dirty="0" smtClean="0"/>
              <a:t>[at </a:t>
            </a:r>
            <a:r>
              <a:rPr lang="en-US" sz="1700" dirty="0" err="1" smtClean="0"/>
              <a:t>Racha</a:t>
            </a:r>
            <a:r>
              <a:rPr lang="en-US" sz="1700" dirty="0" smtClean="0"/>
              <a:t> Island]” </a:t>
            </a:r>
            <a:r>
              <a:rPr lang="en-US" sz="1700" i="1" dirty="0" smtClean="0"/>
              <a:t>NECTEC</a:t>
            </a:r>
            <a:endParaRPr lang="en-US" sz="1700" dirty="0" smtClean="0"/>
          </a:p>
          <a:p>
            <a:r>
              <a:rPr lang="en-US" sz="1700" dirty="0" smtClean="0"/>
              <a:t>“PRAGMA has given </a:t>
            </a:r>
            <a:r>
              <a:rPr lang="en-US" sz="1700" dirty="0" err="1" smtClean="0"/>
              <a:t>Konkuk</a:t>
            </a:r>
            <a:r>
              <a:rPr lang="en-US" sz="1700" dirty="0" smtClean="0"/>
              <a:t> University opportunities for global collaboration with excellent research groups in the world and due to such opportunities, KU has become one of a </a:t>
            </a:r>
            <a:r>
              <a:rPr lang="en-US" sz="1800" b="1" dirty="0" smtClean="0"/>
              <a:t>leading institutes in interdisciplinary education and research in Korea</a:t>
            </a:r>
            <a:r>
              <a:rPr lang="en-US" sz="1700" dirty="0" smtClean="0"/>
              <a:t>.”  </a:t>
            </a:r>
            <a:r>
              <a:rPr lang="en-US" sz="1700" i="1" dirty="0" err="1" smtClean="0"/>
              <a:t>Konkuk</a:t>
            </a:r>
            <a:r>
              <a:rPr lang="en-US" sz="1700" i="1" dirty="0" smtClean="0"/>
              <a:t> University</a:t>
            </a:r>
          </a:p>
          <a:p>
            <a:r>
              <a:rPr lang="en-US" sz="1700" dirty="0" smtClean="0"/>
              <a:t>“</a:t>
            </a:r>
            <a:r>
              <a:rPr lang="en-US" sz="1800" b="1" dirty="0" smtClean="0"/>
              <a:t>the exchange of ideas and culture that happened through out these years prepare our researchers to be ready to work in a new globalized world</a:t>
            </a:r>
            <a:r>
              <a:rPr lang="en-US" sz="1700" dirty="0" smtClean="0"/>
              <a:t>.” </a:t>
            </a:r>
            <a:r>
              <a:rPr lang="en-US" sz="1700" i="1" dirty="0" err="1" smtClean="0"/>
              <a:t>Kasetsart</a:t>
            </a:r>
            <a:r>
              <a:rPr lang="en-US" sz="1700" i="1" dirty="0" smtClean="0"/>
              <a:t> University</a:t>
            </a:r>
            <a:endParaRPr lang="en-US" sz="1700"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4000" dirty="0" smtClean="0"/>
              <a:t>PRAGMA in 2020</a:t>
            </a:r>
            <a:endParaRPr lang="en-US" sz="4000" dirty="0"/>
          </a:p>
        </p:txBody>
      </p:sp>
      <p:sp>
        <p:nvSpPr>
          <p:cNvPr id="5" name="Subtitle 4"/>
          <p:cNvSpPr>
            <a:spLocks noGrp="1"/>
          </p:cNvSpPr>
          <p:nvPr>
            <p:ph type="subTitle" idx="1"/>
          </p:nvPr>
        </p:nvSpPr>
        <p:spPr/>
        <p:txBody>
          <a:bodyPr/>
          <a:lstStyle/>
          <a:p>
            <a:r>
              <a:rPr lang="en-US" dirty="0" smtClean="0"/>
              <a:t>Defining Our Future</a:t>
            </a:r>
          </a:p>
          <a:p>
            <a:r>
              <a:rPr lang="en-US" dirty="0" smtClean="0"/>
              <a:t>Rethinking Our Structures and Processes</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410" name="Picture 2" descr="E:\PARZBERG\My Documents\PRAGMA\Hong Kong\PRAGMA 20\Slides\Homepage _ HKU 100.jpg"/>
          <p:cNvPicPr>
            <a:picLocks noGrp="1" noChangeAspect="1" noChangeArrowheads="1"/>
          </p:cNvPicPr>
          <p:nvPr>
            <p:ph idx="1"/>
          </p:nvPr>
        </p:nvPicPr>
        <p:blipFill>
          <a:blip r:embed="rId3" cstate="print"/>
          <a:srcRect t="3073" b="39302"/>
          <a:stretch>
            <a:fillRect/>
          </a:stretch>
        </p:blipFill>
        <p:spPr bwMode="auto">
          <a:xfrm>
            <a:off x="-1" y="41645"/>
            <a:ext cx="9042969" cy="6740155"/>
          </a:xfrm>
          <a:prstGeom prst="rect">
            <a:avLst/>
          </a:prstGeom>
          <a:noFill/>
        </p:spPr>
      </p:pic>
      <p:sp>
        <p:nvSpPr>
          <p:cNvPr id="5" name="TextBox 4"/>
          <p:cNvSpPr txBox="1"/>
          <p:nvPr/>
        </p:nvSpPr>
        <p:spPr>
          <a:xfrm>
            <a:off x="1981200" y="6172200"/>
            <a:ext cx="5209247" cy="523220"/>
          </a:xfrm>
          <a:prstGeom prst="rect">
            <a:avLst/>
          </a:prstGeom>
          <a:noFill/>
        </p:spPr>
        <p:txBody>
          <a:bodyPr wrap="none" rtlCol="0">
            <a:spAutoFit/>
          </a:bodyPr>
          <a:lstStyle/>
          <a:p>
            <a:r>
              <a:rPr lang="en-US" sz="2800" b="1" dirty="0" smtClean="0">
                <a:solidFill>
                  <a:schemeClr val="bg1"/>
                </a:solidFill>
              </a:rPr>
              <a:t>Thank you for including PRAGMA </a:t>
            </a:r>
            <a:endParaRPr lang="en-US" sz="2800" b="1" dirty="0">
              <a:solidFill>
                <a:schemeClr val="bg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Discussing Our Future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Panels</a:t>
            </a:r>
          </a:p>
          <a:p>
            <a:pPr lvl="1"/>
            <a:r>
              <a:rPr lang="en-US" dirty="0" smtClean="0"/>
              <a:t>Strategies and future direction of PRAGMA</a:t>
            </a:r>
          </a:p>
          <a:p>
            <a:pPr lvl="1"/>
            <a:r>
              <a:rPr lang="en-US" dirty="0" smtClean="0"/>
              <a:t>Networking and PRAGMA </a:t>
            </a:r>
          </a:p>
          <a:p>
            <a:r>
              <a:rPr lang="en-US" dirty="0" smtClean="0"/>
              <a:t>Working Groups</a:t>
            </a:r>
          </a:p>
          <a:p>
            <a:pPr lvl="1"/>
            <a:r>
              <a:rPr lang="en-US" dirty="0" smtClean="0"/>
              <a:t>What is your future?</a:t>
            </a:r>
          </a:p>
          <a:p>
            <a:r>
              <a:rPr lang="en-US" dirty="0" smtClean="0"/>
              <a:t>Steering Committee</a:t>
            </a:r>
          </a:p>
          <a:p>
            <a:pPr lvl="1"/>
            <a:r>
              <a:rPr lang="en-US" dirty="0" smtClean="0"/>
              <a:t>Talk with Steering Committee!</a:t>
            </a:r>
          </a:p>
          <a:p>
            <a:pPr lvl="1"/>
            <a:r>
              <a:rPr lang="en-US" dirty="0" smtClean="0"/>
              <a:t>Synthesize input and strike balance </a:t>
            </a:r>
          </a:p>
          <a:p>
            <a:endParaRPr lang="en-US" dirty="0" smtClean="0"/>
          </a:p>
          <a:p>
            <a:r>
              <a:rPr lang="en-US" dirty="0" smtClean="0"/>
              <a:t>Goal is to engage all participants – namely YOU!</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dissolve">
                                      <p:cBhvr>
                                        <p:cTn id="29" dur="500"/>
                                        <p:tgtEl>
                                          <p:spTgt spid="3">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dissolv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8305800" cy="715962"/>
          </a:xfrm>
        </p:spPr>
        <p:txBody>
          <a:bodyPr>
            <a:normAutofit fontScale="90000"/>
          </a:bodyPr>
          <a:lstStyle/>
          <a:p>
            <a:r>
              <a:rPr lang="en-US" dirty="0" smtClean="0"/>
              <a:t>Strategies and Future Direction of PRAGMA</a:t>
            </a:r>
            <a:endParaRPr lang="en-US" dirty="0"/>
          </a:p>
        </p:txBody>
      </p:sp>
      <p:sp>
        <p:nvSpPr>
          <p:cNvPr id="3" name="Content Placeholder 2"/>
          <p:cNvSpPr>
            <a:spLocks noGrp="1"/>
          </p:cNvSpPr>
          <p:nvPr>
            <p:ph idx="1"/>
          </p:nvPr>
        </p:nvSpPr>
        <p:spPr>
          <a:xfrm>
            <a:off x="1828800" y="1143001"/>
            <a:ext cx="6096000" cy="3276599"/>
          </a:xfrm>
        </p:spPr>
        <p:txBody>
          <a:bodyPr>
            <a:normAutofit/>
          </a:bodyPr>
          <a:lstStyle/>
          <a:p>
            <a:pPr marL="342900" lvl="1" indent="-342900">
              <a:buFont typeface="Arial" pitchFamily="34" charset="0"/>
              <a:buChar char="•"/>
            </a:pPr>
            <a:r>
              <a:rPr lang="en-US" dirty="0" smtClean="0"/>
              <a:t>Fang-Pang Lin, NCHC, </a:t>
            </a:r>
            <a:r>
              <a:rPr lang="en-US" dirty="0" err="1" smtClean="0"/>
              <a:t>Telescience</a:t>
            </a:r>
            <a:endParaRPr lang="en-US" dirty="0" smtClean="0"/>
          </a:p>
          <a:p>
            <a:pPr marL="342900" lvl="1" indent="-342900">
              <a:buFont typeface="Arial" pitchFamily="34" charset="0"/>
              <a:buChar char="•"/>
            </a:pPr>
            <a:r>
              <a:rPr lang="en-US" dirty="0" smtClean="0"/>
              <a:t>Kai Nan, CNIC, Resources</a:t>
            </a:r>
          </a:p>
          <a:p>
            <a:pPr marL="342900" lvl="1" indent="-342900">
              <a:buFont typeface="Arial" pitchFamily="34" charset="0"/>
              <a:buChar char="•"/>
            </a:pPr>
            <a:r>
              <a:rPr lang="en-US" dirty="0" smtClean="0"/>
              <a:t>Phil Papadopoulos, UCSD, Resources</a:t>
            </a:r>
          </a:p>
          <a:p>
            <a:pPr marL="342900" lvl="1" indent="-342900">
              <a:buFont typeface="Arial" pitchFamily="34" charset="0"/>
              <a:buChar char="•"/>
            </a:pPr>
            <a:r>
              <a:rPr lang="en-US" dirty="0" smtClean="0"/>
              <a:t>Yoshio Tanaka, AIST, Resources and GEO</a:t>
            </a:r>
          </a:p>
          <a:p>
            <a:pPr marL="342900" lvl="1" indent="-342900">
              <a:buFont typeface="Arial" pitchFamily="34" charset="0"/>
              <a:buChar char="•"/>
            </a:pPr>
            <a:r>
              <a:rPr lang="en-US" dirty="0" smtClean="0"/>
              <a:t>Sornthep Vannarat, NECTEC, GEO</a:t>
            </a:r>
          </a:p>
        </p:txBody>
      </p:sp>
      <p:pic>
        <p:nvPicPr>
          <p:cNvPr id="4" name="Picture 15" descr="Yoshio">
            <a:hlinkClick r:id="rId3"/>
          </p:cNvPr>
          <p:cNvPicPr>
            <a:picLocks noChangeAspect="1" noChangeArrowheads="1"/>
          </p:cNvPicPr>
          <p:nvPr/>
        </p:nvPicPr>
        <p:blipFill>
          <a:blip r:embed="rId4" cstate="print"/>
          <a:srcRect/>
          <a:stretch>
            <a:fillRect/>
          </a:stretch>
        </p:blipFill>
        <p:spPr bwMode="auto">
          <a:xfrm>
            <a:off x="8001000" y="2514600"/>
            <a:ext cx="898525" cy="1384214"/>
          </a:xfrm>
          <a:prstGeom prst="rect">
            <a:avLst/>
          </a:prstGeom>
          <a:noFill/>
        </p:spPr>
      </p:pic>
      <p:pic>
        <p:nvPicPr>
          <p:cNvPr id="6" name="Picture 9" descr="kai">
            <a:hlinkClick r:id="rId5"/>
          </p:cNvPr>
          <p:cNvPicPr>
            <a:picLocks noChangeAspect="1" noChangeArrowheads="1"/>
          </p:cNvPicPr>
          <p:nvPr/>
        </p:nvPicPr>
        <p:blipFill>
          <a:blip r:embed="rId6" cstate="print"/>
          <a:srcRect/>
          <a:stretch>
            <a:fillRect/>
          </a:stretch>
        </p:blipFill>
        <p:spPr bwMode="auto">
          <a:xfrm>
            <a:off x="7924800" y="1143000"/>
            <a:ext cx="996950" cy="1295400"/>
          </a:xfrm>
          <a:prstGeom prst="rect">
            <a:avLst/>
          </a:prstGeom>
          <a:noFill/>
        </p:spPr>
      </p:pic>
      <p:pic>
        <p:nvPicPr>
          <p:cNvPr id="7" name="Picture 13" descr="FPLin">
            <a:hlinkClick r:id="rId7"/>
          </p:cNvPr>
          <p:cNvPicPr>
            <a:picLocks noChangeAspect="1" noChangeArrowheads="1"/>
          </p:cNvPicPr>
          <p:nvPr/>
        </p:nvPicPr>
        <p:blipFill>
          <a:blip r:embed="rId8" cstate="print"/>
          <a:srcRect/>
          <a:stretch>
            <a:fillRect/>
          </a:stretch>
        </p:blipFill>
        <p:spPr bwMode="auto">
          <a:xfrm>
            <a:off x="304800" y="1066800"/>
            <a:ext cx="1139825" cy="1266825"/>
          </a:xfrm>
          <a:prstGeom prst="rect">
            <a:avLst/>
          </a:prstGeom>
          <a:noFill/>
        </p:spPr>
      </p:pic>
      <p:pic>
        <p:nvPicPr>
          <p:cNvPr id="8" name="Picture 2" descr="http://prime.ucsd.edu/images/phil.jpg"/>
          <p:cNvPicPr>
            <a:picLocks noChangeAspect="1" noChangeArrowheads="1"/>
          </p:cNvPicPr>
          <p:nvPr/>
        </p:nvPicPr>
        <p:blipFill>
          <a:blip r:embed="rId9" cstate="print"/>
          <a:srcRect/>
          <a:stretch>
            <a:fillRect/>
          </a:stretch>
        </p:blipFill>
        <p:spPr bwMode="auto">
          <a:xfrm>
            <a:off x="304800" y="2362200"/>
            <a:ext cx="1066800" cy="1428750"/>
          </a:xfrm>
          <a:prstGeom prst="rect">
            <a:avLst/>
          </a:prstGeom>
          <a:noFill/>
        </p:spPr>
      </p:pic>
      <p:pic>
        <p:nvPicPr>
          <p:cNvPr id="8194" name="Picture 2" descr="Sornthep Vannarat"/>
          <p:cNvPicPr>
            <a:picLocks noChangeAspect="1" noChangeArrowheads="1"/>
          </p:cNvPicPr>
          <p:nvPr/>
        </p:nvPicPr>
        <p:blipFill>
          <a:blip r:embed="rId10" cstate="print"/>
          <a:srcRect/>
          <a:stretch>
            <a:fillRect/>
          </a:stretch>
        </p:blipFill>
        <p:spPr bwMode="auto">
          <a:xfrm>
            <a:off x="38100" y="3810000"/>
            <a:ext cx="1714500" cy="1285875"/>
          </a:xfrm>
          <a:prstGeom prst="rect">
            <a:avLst/>
          </a:prstGeom>
          <a:noFill/>
        </p:spPr>
      </p:pic>
      <p:sp>
        <p:nvSpPr>
          <p:cNvPr id="10" name="TextBox 9"/>
          <p:cNvSpPr txBox="1"/>
          <p:nvPr/>
        </p:nvSpPr>
        <p:spPr>
          <a:xfrm>
            <a:off x="1438496" y="4191000"/>
            <a:ext cx="6943504" cy="2062103"/>
          </a:xfrm>
          <a:prstGeom prst="rect">
            <a:avLst/>
          </a:prstGeom>
          <a:noFill/>
        </p:spPr>
        <p:txBody>
          <a:bodyPr wrap="none" rtlCol="0">
            <a:spAutoFit/>
          </a:bodyPr>
          <a:lstStyle/>
          <a:p>
            <a:pPr algn="ctr"/>
            <a:r>
              <a:rPr lang="en-US" sz="3200" b="1" dirty="0" smtClean="0">
                <a:solidFill>
                  <a:srgbClr val="454082"/>
                </a:solidFill>
              </a:rPr>
              <a:t>“think deeply about the next 5 years</a:t>
            </a:r>
          </a:p>
          <a:p>
            <a:pPr algn="ctr"/>
            <a:r>
              <a:rPr lang="en-US" sz="3200" b="1" dirty="0" smtClean="0">
                <a:solidFill>
                  <a:srgbClr val="454082"/>
                </a:solidFill>
              </a:rPr>
              <a:t> and begin a process of constructing </a:t>
            </a:r>
          </a:p>
          <a:p>
            <a:pPr algn="ctr"/>
            <a:r>
              <a:rPr lang="en-US" sz="3200" b="1" dirty="0" smtClean="0">
                <a:solidFill>
                  <a:srgbClr val="454082"/>
                </a:solidFill>
              </a:rPr>
              <a:t>the ideas, framework, and proposals to </a:t>
            </a:r>
          </a:p>
          <a:p>
            <a:pPr algn="ctr"/>
            <a:r>
              <a:rPr lang="en-US" sz="3200" b="1" dirty="0" smtClean="0">
                <a:solidFill>
                  <a:srgbClr val="454082"/>
                </a:solidFill>
              </a:rPr>
              <a:t>reach into the future”</a:t>
            </a:r>
            <a:endParaRPr lang="en-US" sz="3200" b="1" dirty="0">
              <a:solidFill>
                <a:srgbClr val="454082"/>
              </a:solidFill>
            </a:endParaRPr>
          </a:p>
        </p:txBody>
      </p:sp>
      <p:sp>
        <p:nvSpPr>
          <p:cNvPr id="11" name="TextBox 10"/>
          <p:cNvSpPr txBox="1"/>
          <p:nvPr/>
        </p:nvSpPr>
        <p:spPr>
          <a:xfrm>
            <a:off x="1905000" y="6248400"/>
            <a:ext cx="5678606" cy="584775"/>
          </a:xfrm>
          <a:prstGeom prst="rect">
            <a:avLst/>
          </a:prstGeom>
          <a:noFill/>
        </p:spPr>
        <p:txBody>
          <a:bodyPr wrap="none" rtlCol="0">
            <a:spAutoFit/>
          </a:bodyPr>
          <a:lstStyle/>
          <a:p>
            <a:r>
              <a:rPr lang="en-US" sz="3200" b="1" dirty="0" smtClean="0">
                <a:solidFill>
                  <a:srgbClr val="454082"/>
                </a:solidFill>
              </a:rPr>
              <a:t>Be Provocative and Constructive</a:t>
            </a:r>
            <a:endParaRPr lang="en-US" sz="3200" b="1" dirty="0">
              <a:solidFill>
                <a:srgbClr val="45408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Networking and PRAGMA</a:t>
            </a:r>
            <a:endParaRPr lang="en-US" dirty="0"/>
          </a:p>
        </p:txBody>
      </p:sp>
      <p:sp>
        <p:nvSpPr>
          <p:cNvPr id="3" name="Content Placeholder 2"/>
          <p:cNvSpPr>
            <a:spLocks noGrp="1"/>
          </p:cNvSpPr>
          <p:nvPr>
            <p:ph idx="1"/>
          </p:nvPr>
        </p:nvSpPr>
        <p:spPr>
          <a:xfrm>
            <a:off x="1752600" y="1447801"/>
            <a:ext cx="6400800" cy="2438400"/>
          </a:xfrm>
        </p:spPr>
        <p:txBody>
          <a:bodyPr/>
          <a:lstStyle/>
          <a:p>
            <a:pPr marL="342900" lvl="1" indent="-342900">
              <a:buFont typeface="Arial" pitchFamily="34" charset="0"/>
              <a:buChar char="•"/>
            </a:pPr>
            <a:r>
              <a:rPr lang="en-US" dirty="0" smtClean="0"/>
              <a:t>Maxine Brown (UIC)</a:t>
            </a:r>
          </a:p>
          <a:p>
            <a:pPr marL="342900" lvl="1" indent="-342900">
              <a:buFont typeface="Arial" pitchFamily="34" charset="0"/>
              <a:buChar char="•"/>
            </a:pPr>
            <a:r>
              <a:rPr lang="en-US" dirty="0" smtClean="0"/>
              <a:t>Tomohiro </a:t>
            </a:r>
            <a:r>
              <a:rPr lang="en-US" dirty="0" err="1" smtClean="0"/>
              <a:t>Kudoh</a:t>
            </a:r>
            <a:r>
              <a:rPr lang="en-US" dirty="0" smtClean="0"/>
              <a:t> (AIST) </a:t>
            </a:r>
          </a:p>
          <a:p>
            <a:pPr marL="342900" lvl="1" indent="-342900">
              <a:buFont typeface="Arial" pitchFamily="34" charset="0"/>
              <a:buChar char="•"/>
            </a:pPr>
            <a:r>
              <a:rPr lang="en-US" dirty="0" smtClean="0"/>
              <a:t>George McLaughlin (IU/</a:t>
            </a:r>
            <a:r>
              <a:rPr lang="en-US" dirty="0" err="1" smtClean="0"/>
              <a:t>TransPAC</a:t>
            </a:r>
            <a:r>
              <a:rPr lang="en-US" dirty="0" smtClean="0"/>
              <a:t>)</a:t>
            </a:r>
          </a:p>
          <a:p>
            <a:pPr marL="342900" lvl="1" indent="-342900">
              <a:buFont typeface="Arial" pitchFamily="34" charset="0"/>
              <a:buChar char="•"/>
            </a:pPr>
            <a:r>
              <a:rPr lang="en-US" dirty="0" smtClean="0"/>
              <a:t>Shinji Shimojo (Osaka U)</a:t>
            </a:r>
          </a:p>
          <a:p>
            <a:endParaRPr lang="en-US" dirty="0"/>
          </a:p>
        </p:txBody>
      </p:sp>
      <p:pic>
        <p:nvPicPr>
          <p:cNvPr id="4" name="Picture 17" descr="maxine">
            <a:hlinkClick r:id="rId3"/>
          </p:cNvPr>
          <p:cNvPicPr>
            <a:picLocks noChangeAspect="1" noChangeArrowheads="1"/>
          </p:cNvPicPr>
          <p:nvPr/>
        </p:nvPicPr>
        <p:blipFill>
          <a:blip r:embed="rId4" cstate="print"/>
          <a:srcRect/>
          <a:stretch>
            <a:fillRect/>
          </a:stretch>
        </p:blipFill>
        <p:spPr bwMode="auto">
          <a:xfrm>
            <a:off x="533400" y="1066800"/>
            <a:ext cx="1038225" cy="1266825"/>
          </a:xfrm>
          <a:prstGeom prst="rect">
            <a:avLst/>
          </a:prstGeom>
          <a:noFill/>
        </p:spPr>
      </p:pic>
      <p:pic>
        <p:nvPicPr>
          <p:cNvPr id="7172" name="Picture 4" descr="shinji_shimojo"/>
          <p:cNvPicPr>
            <a:picLocks noChangeAspect="1" noChangeArrowheads="1"/>
          </p:cNvPicPr>
          <p:nvPr/>
        </p:nvPicPr>
        <p:blipFill>
          <a:blip r:embed="rId5" cstate="print"/>
          <a:srcRect/>
          <a:stretch>
            <a:fillRect/>
          </a:stretch>
        </p:blipFill>
        <p:spPr bwMode="auto">
          <a:xfrm>
            <a:off x="7543800" y="2514600"/>
            <a:ext cx="1371600" cy="1590675"/>
          </a:xfrm>
          <a:prstGeom prst="rect">
            <a:avLst/>
          </a:prstGeom>
          <a:noFill/>
        </p:spPr>
      </p:pic>
      <p:pic>
        <p:nvPicPr>
          <p:cNvPr id="7174" name="Picture 6" descr="http://www.apan.net/images/george.jpg"/>
          <p:cNvPicPr>
            <a:picLocks noChangeAspect="1" noChangeArrowheads="1"/>
          </p:cNvPicPr>
          <p:nvPr/>
        </p:nvPicPr>
        <p:blipFill>
          <a:blip r:embed="rId6" cstate="print"/>
          <a:srcRect/>
          <a:stretch>
            <a:fillRect/>
          </a:stretch>
        </p:blipFill>
        <p:spPr bwMode="auto">
          <a:xfrm>
            <a:off x="609600" y="2514600"/>
            <a:ext cx="838200" cy="1289538"/>
          </a:xfrm>
          <a:prstGeom prst="rect">
            <a:avLst/>
          </a:prstGeom>
          <a:noFill/>
        </p:spPr>
      </p:pic>
      <p:sp>
        <p:nvSpPr>
          <p:cNvPr id="8" name="TextBox 7"/>
          <p:cNvSpPr txBox="1"/>
          <p:nvPr/>
        </p:nvSpPr>
        <p:spPr>
          <a:xfrm>
            <a:off x="1905000" y="3810000"/>
            <a:ext cx="5477205" cy="1077218"/>
          </a:xfrm>
          <a:prstGeom prst="rect">
            <a:avLst/>
          </a:prstGeom>
          <a:noFill/>
        </p:spPr>
        <p:txBody>
          <a:bodyPr wrap="none" rtlCol="0">
            <a:spAutoFit/>
          </a:bodyPr>
          <a:lstStyle/>
          <a:p>
            <a:pPr algn="ctr"/>
            <a:r>
              <a:rPr lang="en-US" sz="3200" b="1" dirty="0" smtClean="0">
                <a:solidFill>
                  <a:srgbClr val="454082"/>
                </a:solidFill>
              </a:rPr>
              <a:t>What is the role of networking </a:t>
            </a:r>
          </a:p>
          <a:p>
            <a:pPr algn="ctr"/>
            <a:r>
              <a:rPr lang="en-US" sz="3200" b="1" dirty="0" smtClean="0">
                <a:solidFill>
                  <a:srgbClr val="454082"/>
                </a:solidFill>
              </a:rPr>
              <a:t>in our future?</a:t>
            </a:r>
            <a:endParaRPr lang="en-US" sz="3200" b="1" dirty="0">
              <a:solidFill>
                <a:srgbClr val="454082"/>
              </a:solidFill>
            </a:endParaRPr>
          </a:p>
        </p:txBody>
      </p:sp>
      <p:sp>
        <p:nvSpPr>
          <p:cNvPr id="9" name="TextBox 8"/>
          <p:cNvSpPr txBox="1"/>
          <p:nvPr/>
        </p:nvSpPr>
        <p:spPr>
          <a:xfrm>
            <a:off x="1625756" y="4953000"/>
            <a:ext cx="6070444" cy="1815882"/>
          </a:xfrm>
          <a:prstGeom prst="rect">
            <a:avLst/>
          </a:prstGeom>
          <a:noFill/>
        </p:spPr>
        <p:txBody>
          <a:bodyPr wrap="none" rtlCol="0">
            <a:spAutoFit/>
          </a:bodyPr>
          <a:lstStyle/>
          <a:p>
            <a:pPr algn="ctr"/>
            <a:r>
              <a:rPr lang="en-US" sz="2800" b="1" dirty="0" smtClean="0">
                <a:solidFill>
                  <a:srgbClr val="454082"/>
                </a:solidFill>
              </a:rPr>
              <a:t>“how PRAGMA can collaborate </a:t>
            </a:r>
          </a:p>
          <a:p>
            <a:pPr algn="ctr"/>
            <a:r>
              <a:rPr lang="en-US" sz="2800" b="1" dirty="0" smtClean="0">
                <a:solidFill>
                  <a:srgbClr val="454082"/>
                </a:solidFill>
              </a:rPr>
              <a:t> with network communities and</a:t>
            </a:r>
          </a:p>
          <a:p>
            <a:pPr algn="ctr"/>
            <a:r>
              <a:rPr lang="en-US" sz="2800" b="1" dirty="0" smtClean="0">
                <a:solidFill>
                  <a:srgbClr val="454082"/>
                </a:solidFill>
              </a:rPr>
              <a:t> how PRAGMA will introduce the latest </a:t>
            </a:r>
          </a:p>
          <a:p>
            <a:pPr algn="ctr"/>
            <a:r>
              <a:rPr lang="en-US" sz="2800" b="1" dirty="0" smtClean="0">
                <a:solidFill>
                  <a:srgbClr val="454082"/>
                </a:solidFill>
              </a:rPr>
              <a:t>network technologies”</a:t>
            </a:r>
            <a:endParaRPr lang="en-US" sz="2800" b="1" dirty="0">
              <a:solidFill>
                <a:srgbClr val="454082"/>
              </a:solidFill>
            </a:endParaRPr>
          </a:p>
        </p:txBody>
      </p:sp>
      <p:pic>
        <p:nvPicPr>
          <p:cNvPr id="27650" name="Picture 2" descr="工藤 知宏の写真"/>
          <p:cNvPicPr>
            <a:picLocks noChangeAspect="1" noChangeArrowheads="1"/>
          </p:cNvPicPr>
          <p:nvPr/>
        </p:nvPicPr>
        <p:blipFill>
          <a:blip r:embed="rId7" cstate="print"/>
          <a:srcRect/>
          <a:stretch>
            <a:fillRect/>
          </a:stretch>
        </p:blipFill>
        <p:spPr bwMode="auto">
          <a:xfrm>
            <a:off x="7696200" y="1041400"/>
            <a:ext cx="1143000" cy="1320801"/>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dirty="0" smtClean="0"/>
              <a:t>Challenge to the Working Groups</a:t>
            </a:r>
            <a:endParaRPr lang="en-US" dirty="0"/>
          </a:p>
        </p:txBody>
      </p:sp>
      <p:sp>
        <p:nvSpPr>
          <p:cNvPr id="3" name="Content Placeholder 2"/>
          <p:cNvSpPr>
            <a:spLocks noGrp="1"/>
          </p:cNvSpPr>
          <p:nvPr>
            <p:ph idx="1"/>
          </p:nvPr>
        </p:nvSpPr>
        <p:spPr>
          <a:xfrm>
            <a:off x="381000" y="4038600"/>
            <a:ext cx="8229600" cy="2819400"/>
          </a:xfrm>
        </p:spPr>
        <p:txBody>
          <a:bodyPr>
            <a:normAutofit/>
          </a:bodyPr>
          <a:lstStyle/>
          <a:p>
            <a:r>
              <a:rPr lang="en-US" sz="2800" dirty="0" smtClean="0"/>
              <a:t>What are key challenges for the next five years that PRAGMA can uniquely address?</a:t>
            </a:r>
          </a:p>
          <a:p>
            <a:pPr lvl="1"/>
            <a:r>
              <a:rPr lang="en-US" sz="2400" dirty="0" smtClean="0"/>
              <a:t>Who, What?</a:t>
            </a:r>
          </a:p>
          <a:p>
            <a:r>
              <a:rPr lang="en-US" sz="2800" dirty="0" smtClean="0"/>
              <a:t>Does the current working group structure still make sense?</a:t>
            </a:r>
          </a:p>
          <a:p>
            <a:pPr lvl="1"/>
            <a:r>
              <a:rPr lang="en-US" sz="2400" dirty="0" smtClean="0"/>
              <a:t>Overall area, current projects</a:t>
            </a:r>
          </a:p>
        </p:txBody>
      </p:sp>
      <p:sp>
        <p:nvSpPr>
          <p:cNvPr id="4" name="TextBox 3"/>
          <p:cNvSpPr txBox="1"/>
          <p:nvPr/>
        </p:nvSpPr>
        <p:spPr>
          <a:xfrm>
            <a:off x="533400" y="1295400"/>
            <a:ext cx="1869101" cy="523220"/>
          </a:xfrm>
          <a:prstGeom prst="rect">
            <a:avLst/>
          </a:prstGeom>
          <a:noFill/>
        </p:spPr>
        <p:txBody>
          <a:bodyPr wrap="none" rtlCol="0">
            <a:spAutoFit/>
          </a:bodyPr>
          <a:lstStyle/>
          <a:p>
            <a:pPr>
              <a:buFont typeface="Arial" pitchFamily="34" charset="0"/>
              <a:buChar char="•"/>
            </a:pPr>
            <a:r>
              <a:rPr lang="en-US" sz="2800" dirty="0" smtClean="0"/>
              <a:t> Resources</a:t>
            </a:r>
            <a:endParaRPr lang="en-US" sz="2800" dirty="0"/>
          </a:p>
        </p:txBody>
      </p:sp>
      <p:sp>
        <p:nvSpPr>
          <p:cNvPr id="5" name="TextBox 4"/>
          <p:cNvSpPr txBox="1"/>
          <p:nvPr/>
        </p:nvSpPr>
        <p:spPr>
          <a:xfrm>
            <a:off x="533400" y="2133600"/>
            <a:ext cx="2044278" cy="523220"/>
          </a:xfrm>
          <a:prstGeom prst="rect">
            <a:avLst/>
          </a:prstGeom>
          <a:noFill/>
        </p:spPr>
        <p:txBody>
          <a:bodyPr wrap="none" rtlCol="0">
            <a:spAutoFit/>
          </a:bodyPr>
          <a:lstStyle/>
          <a:p>
            <a:pPr>
              <a:buFont typeface="Arial" pitchFamily="34" charset="0"/>
              <a:buChar char="•"/>
            </a:pPr>
            <a:r>
              <a:rPr lang="en-US" sz="2800" dirty="0" smtClean="0"/>
              <a:t> </a:t>
            </a:r>
            <a:r>
              <a:rPr lang="en-US" sz="2800" dirty="0" err="1" smtClean="0"/>
              <a:t>Telescience</a:t>
            </a:r>
            <a:endParaRPr lang="en-US" sz="2800" dirty="0"/>
          </a:p>
        </p:txBody>
      </p:sp>
      <p:sp>
        <p:nvSpPr>
          <p:cNvPr id="6" name="TextBox 5"/>
          <p:cNvSpPr txBox="1"/>
          <p:nvPr/>
        </p:nvSpPr>
        <p:spPr>
          <a:xfrm>
            <a:off x="5791200" y="2133600"/>
            <a:ext cx="2071401" cy="523220"/>
          </a:xfrm>
          <a:prstGeom prst="rect">
            <a:avLst/>
          </a:prstGeom>
          <a:noFill/>
        </p:spPr>
        <p:txBody>
          <a:bodyPr wrap="none" rtlCol="0">
            <a:spAutoFit/>
          </a:bodyPr>
          <a:lstStyle/>
          <a:p>
            <a:pPr>
              <a:buFont typeface="Arial" pitchFamily="34" charset="0"/>
              <a:buChar char="•"/>
            </a:pPr>
            <a:r>
              <a:rPr lang="en-US" sz="2800" dirty="0" smtClean="0"/>
              <a:t> Biosciences</a:t>
            </a:r>
            <a:endParaRPr lang="en-US" sz="2800" dirty="0"/>
          </a:p>
        </p:txBody>
      </p:sp>
      <p:sp>
        <p:nvSpPr>
          <p:cNvPr id="7" name="TextBox 6"/>
          <p:cNvSpPr txBox="1"/>
          <p:nvPr/>
        </p:nvSpPr>
        <p:spPr>
          <a:xfrm>
            <a:off x="5715000" y="1295400"/>
            <a:ext cx="1105559" cy="523220"/>
          </a:xfrm>
          <a:prstGeom prst="rect">
            <a:avLst/>
          </a:prstGeom>
          <a:noFill/>
        </p:spPr>
        <p:txBody>
          <a:bodyPr wrap="none" rtlCol="0">
            <a:spAutoFit/>
          </a:bodyPr>
          <a:lstStyle/>
          <a:p>
            <a:pPr>
              <a:buFont typeface="Arial" pitchFamily="34" charset="0"/>
              <a:buChar char="•"/>
            </a:pPr>
            <a:r>
              <a:rPr lang="en-US" sz="2800" dirty="0" smtClean="0"/>
              <a:t> GEO </a:t>
            </a:r>
            <a:endParaRPr lang="en-US" sz="2800" dirty="0"/>
          </a:p>
        </p:txBody>
      </p:sp>
      <p:pic>
        <p:nvPicPr>
          <p:cNvPr id="8" name="Picture 15" descr="Yoshio">
            <a:hlinkClick r:id="rId4"/>
          </p:cNvPr>
          <p:cNvPicPr>
            <a:picLocks noChangeAspect="1" noChangeArrowheads="1"/>
          </p:cNvPicPr>
          <p:nvPr/>
        </p:nvPicPr>
        <p:blipFill>
          <a:blip r:embed="rId5" cstate="print"/>
          <a:srcRect/>
          <a:stretch>
            <a:fillRect/>
          </a:stretch>
        </p:blipFill>
        <p:spPr bwMode="auto">
          <a:xfrm>
            <a:off x="2362200" y="838200"/>
            <a:ext cx="898525" cy="1384214"/>
          </a:xfrm>
          <a:prstGeom prst="rect">
            <a:avLst/>
          </a:prstGeom>
          <a:noFill/>
        </p:spPr>
      </p:pic>
      <p:pic>
        <p:nvPicPr>
          <p:cNvPr id="9" name="Picture 13" descr="FPLin">
            <a:hlinkClick r:id="rId6"/>
          </p:cNvPr>
          <p:cNvPicPr>
            <a:picLocks noChangeAspect="1" noChangeArrowheads="1"/>
          </p:cNvPicPr>
          <p:nvPr/>
        </p:nvPicPr>
        <p:blipFill>
          <a:blip r:embed="rId7" cstate="print"/>
          <a:srcRect/>
          <a:stretch>
            <a:fillRect/>
          </a:stretch>
        </p:blipFill>
        <p:spPr bwMode="auto">
          <a:xfrm>
            <a:off x="533400" y="2743200"/>
            <a:ext cx="1139825" cy="1266825"/>
          </a:xfrm>
          <a:prstGeom prst="rect">
            <a:avLst/>
          </a:prstGeom>
          <a:noFill/>
        </p:spPr>
      </p:pic>
      <p:pic>
        <p:nvPicPr>
          <p:cNvPr id="10" name="Picture 2" descr="Sornthep Vannarat"/>
          <p:cNvPicPr>
            <a:picLocks noChangeAspect="1" noChangeArrowheads="1"/>
          </p:cNvPicPr>
          <p:nvPr/>
        </p:nvPicPr>
        <p:blipFill>
          <a:blip r:embed="rId8" cstate="print"/>
          <a:srcRect/>
          <a:stretch>
            <a:fillRect/>
          </a:stretch>
        </p:blipFill>
        <p:spPr bwMode="auto">
          <a:xfrm>
            <a:off x="7162800" y="838200"/>
            <a:ext cx="1714500" cy="1285875"/>
          </a:xfrm>
          <a:prstGeom prst="rect">
            <a:avLst/>
          </a:prstGeom>
          <a:noFill/>
        </p:spPr>
      </p:pic>
      <p:pic>
        <p:nvPicPr>
          <p:cNvPr id="11" name="Picture 4" descr="shinji_shimojo"/>
          <p:cNvPicPr>
            <a:picLocks noChangeAspect="1" noChangeArrowheads="1"/>
          </p:cNvPicPr>
          <p:nvPr/>
        </p:nvPicPr>
        <p:blipFill>
          <a:blip r:embed="rId9" cstate="print"/>
          <a:srcRect/>
          <a:stretch>
            <a:fillRect/>
          </a:stretch>
        </p:blipFill>
        <p:spPr bwMode="auto">
          <a:xfrm>
            <a:off x="1981200" y="2713037"/>
            <a:ext cx="1143000" cy="1325563"/>
          </a:xfrm>
          <a:prstGeom prst="rect">
            <a:avLst/>
          </a:prstGeom>
          <a:noFill/>
        </p:spPr>
      </p:pic>
      <p:pic>
        <p:nvPicPr>
          <p:cNvPr id="12" name="Picture 11" descr="wilfred"/>
          <p:cNvPicPr>
            <a:picLocks noChangeAspect="1" noChangeArrowheads="1"/>
          </p:cNvPicPr>
          <p:nvPr/>
        </p:nvPicPr>
        <p:blipFill>
          <a:blip r:embed="rId10" cstate="print"/>
          <a:srcRect l="24001" t="16000" r="3999" b="-3999"/>
          <a:stretch>
            <a:fillRect/>
          </a:stretch>
        </p:blipFill>
        <p:spPr bwMode="auto">
          <a:xfrm>
            <a:off x="5562600" y="2590800"/>
            <a:ext cx="1309688" cy="1600200"/>
          </a:xfrm>
          <a:prstGeom prst="rect">
            <a:avLst/>
          </a:prstGeom>
          <a:noFill/>
          <a:ln w="9525">
            <a:noFill/>
            <a:miter lim="800000"/>
            <a:headEnd/>
            <a:tailEnd/>
          </a:ln>
        </p:spPr>
      </p:pic>
      <p:graphicFrame>
        <p:nvGraphicFramePr>
          <p:cNvPr id="16" name="Object 5"/>
          <p:cNvGraphicFramePr>
            <a:graphicFrameLocks noChangeAspect="1"/>
          </p:cNvGraphicFramePr>
          <p:nvPr/>
        </p:nvGraphicFramePr>
        <p:xfrm>
          <a:off x="3733800" y="838200"/>
          <a:ext cx="1219200" cy="1516668"/>
        </p:xfrm>
        <a:graphic>
          <a:graphicData uri="http://schemas.openxmlformats.org/presentationml/2006/ole">
            <p:oleObj spid="_x0000_s21506" name="Image" r:id="rId11" imgW="3657143" imgH="2628571" progId="">
              <p:embed/>
            </p:oleObj>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smtClean="0"/>
              <a:t>Framework for Discussion of Future</a:t>
            </a:r>
            <a:endParaRPr lang="en-US" dirty="0"/>
          </a:p>
        </p:txBody>
      </p:sp>
      <p:sp>
        <p:nvSpPr>
          <p:cNvPr id="3" name="Content Placeholder 2"/>
          <p:cNvSpPr>
            <a:spLocks noGrp="1"/>
          </p:cNvSpPr>
          <p:nvPr>
            <p:ph idx="1"/>
          </p:nvPr>
        </p:nvSpPr>
        <p:spPr>
          <a:xfrm>
            <a:off x="457200" y="1219200"/>
            <a:ext cx="8229600" cy="4525963"/>
          </a:xfrm>
        </p:spPr>
        <p:txBody>
          <a:bodyPr/>
          <a:lstStyle/>
          <a:p>
            <a:r>
              <a:rPr lang="en-US" dirty="0" smtClean="0"/>
              <a:t>Developing, experimenting with, and exploiting </a:t>
            </a:r>
            <a:r>
              <a:rPr lang="en-US" u="sng" dirty="0" smtClean="0"/>
              <a:t>new technologies</a:t>
            </a:r>
          </a:p>
          <a:p>
            <a:pPr>
              <a:buNone/>
            </a:pPr>
            <a:endParaRPr lang="en-US" dirty="0" smtClean="0"/>
          </a:p>
          <a:p>
            <a:r>
              <a:rPr lang="en-US" dirty="0" smtClean="0"/>
              <a:t>Addressing </a:t>
            </a:r>
            <a:r>
              <a:rPr lang="en-US" u="sng" dirty="0" smtClean="0"/>
              <a:t>application</a:t>
            </a:r>
            <a:r>
              <a:rPr lang="en-US" dirty="0" smtClean="0"/>
              <a:t> areas important to the societal concerns of the region</a:t>
            </a:r>
          </a:p>
          <a:p>
            <a:pPr>
              <a:buNone/>
            </a:pPr>
            <a:endParaRPr lang="en-US" dirty="0" smtClean="0"/>
          </a:p>
          <a:p>
            <a:r>
              <a:rPr lang="en-US" dirty="0" smtClean="0"/>
              <a:t>Continuing to grow </a:t>
            </a:r>
            <a:r>
              <a:rPr lang="en-US" u="sng" dirty="0" smtClean="0"/>
              <a:t>collaborations and people</a:t>
            </a:r>
            <a:endParaRPr lang="en-US" u="sng" dirty="0"/>
          </a:p>
        </p:txBody>
      </p:sp>
      <p:sp>
        <p:nvSpPr>
          <p:cNvPr id="4" name="TextBox 3"/>
          <p:cNvSpPr txBox="1"/>
          <p:nvPr/>
        </p:nvSpPr>
        <p:spPr>
          <a:xfrm>
            <a:off x="1236561" y="5334000"/>
            <a:ext cx="6663491" cy="1384995"/>
          </a:xfrm>
          <a:prstGeom prst="rect">
            <a:avLst/>
          </a:prstGeom>
          <a:noFill/>
        </p:spPr>
        <p:txBody>
          <a:bodyPr wrap="none" rtlCol="0">
            <a:spAutoFit/>
          </a:bodyPr>
          <a:lstStyle/>
          <a:p>
            <a:pPr algn="ctr"/>
            <a:r>
              <a:rPr lang="en-US" sz="2800" b="1" dirty="0" smtClean="0">
                <a:solidFill>
                  <a:srgbClr val="454082"/>
                </a:solidFill>
              </a:rPr>
              <a:t>Does this framework capture the critical </a:t>
            </a:r>
          </a:p>
          <a:p>
            <a:pPr algn="ctr"/>
            <a:r>
              <a:rPr lang="en-US" sz="2800" b="1" dirty="0" smtClean="0">
                <a:solidFill>
                  <a:srgbClr val="454082"/>
                </a:solidFill>
              </a:rPr>
              <a:t>components for our success?</a:t>
            </a:r>
          </a:p>
          <a:p>
            <a:pPr algn="ctr"/>
            <a:r>
              <a:rPr lang="en-US" sz="2800" b="1" dirty="0" smtClean="0">
                <a:solidFill>
                  <a:srgbClr val="454082"/>
                </a:solidFill>
              </a:rPr>
              <a:t>What are PRAGMA’s unique contributions?</a:t>
            </a:r>
            <a:endParaRPr lang="en-US" sz="2800" b="1" dirty="0">
              <a:solidFill>
                <a:srgbClr val="454082"/>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Current and Future Challenges</a:t>
            </a:r>
            <a:endParaRPr lang="en-US" dirty="0"/>
          </a:p>
        </p:txBody>
      </p:sp>
      <p:sp>
        <p:nvSpPr>
          <p:cNvPr id="3" name="Content Placeholder 2"/>
          <p:cNvSpPr>
            <a:spLocks noGrp="1"/>
          </p:cNvSpPr>
          <p:nvPr>
            <p:ph idx="1"/>
          </p:nvPr>
        </p:nvSpPr>
        <p:spPr>
          <a:xfrm>
            <a:off x="533400" y="1143000"/>
            <a:ext cx="8229600" cy="5410200"/>
          </a:xfrm>
        </p:spPr>
        <p:txBody>
          <a:bodyPr>
            <a:normAutofit fontScale="85000" lnSpcReduction="10000"/>
          </a:bodyPr>
          <a:lstStyle/>
          <a:p>
            <a:r>
              <a:rPr lang="en-US" dirty="0" smtClean="0"/>
              <a:t>People</a:t>
            </a:r>
          </a:p>
          <a:p>
            <a:pPr lvl="1"/>
            <a:r>
              <a:rPr lang="en-US" dirty="0" smtClean="0"/>
              <a:t>Identify and engage (persistently) new researchers</a:t>
            </a:r>
          </a:p>
          <a:p>
            <a:pPr lvl="1"/>
            <a:r>
              <a:rPr lang="en-US" dirty="0" smtClean="0"/>
              <a:t>Engage application scientists</a:t>
            </a:r>
          </a:p>
          <a:p>
            <a:pPr lvl="1"/>
            <a:r>
              <a:rPr lang="en-US" dirty="0" smtClean="0"/>
              <a:t>Involve students</a:t>
            </a:r>
          </a:p>
          <a:p>
            <a:r>
              <a:rPr lang="en-US" dirty="0" smtClean="0"/>
              <a:t>Products</a:t>
            </a:r>
          </a:p>
          <a:p>
            <a:pPr lvl="1"/>
            <a:r>
              <a:rPr lang="en-US" dirty="0" smtClean="0"/>
              <a:t>Create products for each other, for the broader community</a:t>
            </a:r>
          </a:p>
          <a:p>
            <a:r>
              <a:rPr lang="en-US" dirty="0" smtClean="0"/>
              <a:t>Innovation</a:t>
            </a:r>
          </a:p>
          <a:p>
            <a:pPr lvl="1"/>
            <a:r>
              <a:rPr lang="en-US" dirty="0" smtClean="0"/>
              <a:t>Promote continual innovation</a:t>
            </a:r>
          </a:p>
          <a:p>
            <a:r>
              <a:rPr lang="en-US" dirty="0" smtClean="0"/>
              <a:t>Obtain joint and coordinated funding</a:t>
            </a:r>
          </a:p>
          <a:p>
            <a:pPr lvl="1"/>
            <a:r>
              <a:rPr lang="en-US" dirty="0" smtClean="0"/>
              <a:t>“The problems we face are global, but our funding is local.”</a:t>
            </a:r>
          </a:p>
          <a:p>
            <a:pPr lvl="1"/>
            <a:r>
              <a:rPr lang="en-US" dirty="0" smtClean="0"/>
              <a:t>Can we work together with the funding agencies to address this challenge?</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of the Program</a:t>
            </a:r>
            <a:endParaRPr lang="en-US" dirty="0"/>
          </a:p>
        </p:txBody>
      </p:sp>
      <p:sp>
        <p:nvSpPr>
          <p:cNvPr id="3" name="Content Placeholder 2"/>
          <p:cNvSpPr>
            <a:spLocks noGrp="1"/>
          </p:cNvSpPr>
          <p:nvPr>
            <p:ph idx="1"/>
          </p:nvPr>
        </p:nvSpPr>
        <p:spPr/>
        <p:txBody>
          <a:bodyPr/>
          <a:lstStyle/>
          <a:p>
            <a:r>
              <a:rPr lang="en-US" dirty="0" smtClean="0"/>
              <a:t>Demonstrations – what is possible</a:t>
            </a:r>
          </a:p>
          <a:p>
            <a:r>
              <a:rPr lang="en-US" dirty="0" smtClean="0"/>
              <a:t>Posters – time for discussions</a:t>
            </a:r>
          </a:p>
          <a:p>
            <a:r>
              <a:rPr lang="en-US" dirty="0" smtClean="0"/>
              <a:t>Key note talks – stimulate thinking</a:t>
            </a:r>
          </a:p>
          <a:p>
            <a:pPr lvl="1"/>
            <a:r>
              <a:rPr lang="en-US" dirty="0" smtClean="0"/>
              <a:t>Particular thanks to speakers and colleagues</a:t>
            </a:r>
          </a:p>
          <a:p>
            <a:r>
              <a:rPr lang="en-US" dirty="0" smtClean="0"/>
              <a:t>Working Group discussions – what is practical</a:t>
            </a:r>
          </a:p>
          <a:p>
            <a:r>
              <a:rPr lang="en-US" dirty="0" smtClean="0"/>
              <a:t>Steering Committee meeting – synthesize what has happened and where we are going</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Thanks to the Organizers and Committee Members</a:t>
            </a:r>
            <a:endParaRPr lang="en-US" dirty="0"/>
          </a:p>
        </p:txBody>
      </p:sp>
      <p:sp>
        <p:nvSpPr>
          <p:cNvPr id="3" name="Content Placeholder 2"/>
          <p:cNvSpPr>
            <a:spLocks noGrp="1"/>
          </p:cNvSpPr>
          <p:nvPr>
            <p:ph idx="1"/>
          </p:nvPr>
        </p:nvSpPr>
        <p:spPr>
          <a:xfrm>
            <a:off x="457200" y="1600200"/>
            <a:ext cx="8229600" cy="4800600"/>
          </a:xfrm>
        </p:spPr>
        <p:txBody>
          <a:bodyPr>
            <a:normAutofit/>
          </a:bodyPr>
          <a:lstStyle/>
          <a:p>
            <a:r>
              <a:rPr lang="en-US" dirty="0" smtClean="0"/>
              <a:t>Program Committee</a:t>
            </a:r>
          </a:p>
          <a:p>
            <a:pPr lvl="1"/>
            <a:r>
              <a:rPr lang="en-US" dirty="0" smtClean="0"/>
              <a:t>Yusuke Tanimura (AIST), Kohei Ichikawa (Osaka), Chao Jin (</a:t>
            </a:r>
            <a:r>
              <a:rPr lang="en-US" dirty="0" err="1" smtClean="0"/>
              <a:t>Monash</a:t>
            </a:r>
            <a:r>
              <a:rPr lang="en-US" dirty="0" smtClean="0"/>
              <a:t>) and </a:t>
            </a:r>
            <a:r>
              <a:rPr lang="en-US" dirty="0" err="1" smtClean="0"/>
              <a:t>Seok</a:t>
            </a:r>
            <a:r>
              <a:rPr lang="en-US" dirty="0" smtClean="0"/>
              <a:t> </a:t>
            </a:r>
            <a:r>
              <a:rPr lang="en-US" dirty="0" err="1" smtClean="0"/>
              <a:t>Jong</a:t>
            </a:r>
            <a:r>
              <a:rPr lang="en-US" dirty="0" smtClean="0"/>
              <a:t> Yu (KISTI)</a:t>
            </a:r>
          </a:p>
          <a:p>
            <a:pPr lvl="1"/>
            <a:r>
              <a:rPr lang="en-US" dirty="0" smtClean="0"/>
              <a:t>Chih-Wen Chang (NCHC), Supakit Prueksaaroon (NECTEC)</a:t>
            </a:r>
          </a:p>
          <a:p>
            <a:pPr lvl="1"/>
            <a:r>
              <a:rPr lang="en-US" dirty="0" smtClean="0"/>
              <a:t>Kevin Dong (CNIC), Rommie Amaro (UCI/UCSD) </a:t>
            </a:r>
          </a:p>
          <a:p>
            <a:r>
              <a:rPr lang="en-US" dirty="0" smtClean="0"/>
              <a:t>Secretariat</a:t>
            </a:r>
          </a:p>
          <a:p>
            <a:pPr lvl="1"/>
            <a:r>
              <a:rPr lang="en-US" dirty="0" smtClean="0"/>
              <a:t>Yuko </a:t>
            </a:r>
            <a:r>
              <a:rPr lang="en-US" dirty="0" err="1" smtClean="0"/>
              <a:t>Oshimia</a:t>
            </a:r>
            <a:r>
              <a:rPr lang="en-US" dirty="0" smtClean="0"/>
              <a:t> (AIST)</a:t>
            </a:r>
          </a:p>
          <a:p>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dirty="0" smtClean="0"/>
              <a:t>Acknowledgements</a:t>
            </a:r>
            <a:endParaRPr lang="en-US" dirty="0"/>
          </a:p>
        </p:txBody>
      </p:sp>
      <p:sp>
        <p:nvSpPr>
          <p:cNvPr id="5" name="Text Placeholder 4"/>
          <p:cNvSpPr>
            <a:spLocks noGrp="1"/>
          </p:cNvSpPr>
          <p:nvPr>
            <p:ph type="body" idx="1"/>
          </p:nvPr>
        </p:nvSpPr>
        <p:spPr>
          <a:xfrm>
            <a:off x="457200" y="1066800"/>
            <a:ext cx="4040188" cy="639762"/>
          </a:xfrm>
        </p:spPr>
        <p:txBody>
          <a:bodyPr>
            <a:normAutofit/>
          </a:bodyPr>
          <a:lstStyle/>
          <a:p>
            <a:pPr algn="ctr"/>
            <a:r>
              <a:rPr lang="en-US" sz="2800" dirty="0" smtClean="0">
                <a:solidFill>
                  <a:srgbClr val="454082"/>
                </a:solidFill>
              </a:rPr>
              <a:t>Organizers</a:t>
            </a:r>
            <a:endParaRPr lang="en-US" sz="2800" dirty="0">
              <a:solidFill>
                <a:srgbClr val="454082"/>
              </a:solidFill>
            </a:endParaRPr>
          </a:p>
        </p:txBody>
      </p:sp>
      <p:sp>
        <p:nvSpPr>
          <p:cNvPr id="3" name="Content Placeholder 2"/>
          <p:cNvSpPr>
            <a:spLocks noGrp="1"/>
          </p:cNvSpPr>
          <p:nvPr>
            <p:ph sz="half" idx="2"/>
          </p:nvPr>
        </p:nvSpPr>
        <p:spPr>
          <a:xfrm>
            <a:off x="457200" y="1706562"/>
            <a:ext cx="4040188" cy="3951288"/>
          </a:xfrm>
        </p:spPr>
        <p:txBody>
          <a:bodyPr>
            <a:normAutofit/>
          </a:bodyPr>
          <a:lstStyle/>
          <a:p>
            <a:r>
              <a:rPr lang="en-US" dirty="0" smtClean="0"/>
              <a:t>AIST</a:t>
            </a:r>
          </a:p>
          <a:p>
            <a:r>
              <a:rPr lang="en-US" dirty="0" smtClean="0"/>
              <a:t>Osaka University</a:t>
            </a:r>
          </a:p>
          <a:p>
            <a:r>
              <a:rPr lang="en-US" dirty="0" smtClean="0"/>
              <a:t>Tokyo Institute of Technology</a:t>
            </a:r>
          </a:p>
          <a:p>
            <a:r>
              <a:rPr lang="en-US" dirty="0" smtClean="0"/>
              <a:t>University of Tsukuba</a:t>
            </a:r>
          </a:p>
        </p:txBody>
      </p:sp>
      <p:sp>
        <p:nvSpPr>
          <p:cNvPr id="6" name="Text Placeholder 5"/>
          <p:cNvSpPr>
            <a:spLocks noGrp="1"/>
          </p:cNvSpPr>
          <p:nvPr>
            <p:ph type="body" sz="quarter" idx="3"/>
          </p:nvPr>
        </p:nvSpPr>
        <p:spPr>
          <a:xfrm>
            <a:off x="4645025" y="1066800"/>
            <a:ext cx="4041775" cy="639762"/>
          </a:xfrm>
        </p:spPr>
        <p:txBody>
          <a:bodyPr>
            <a:normAutofit/>
          </a:bodyPr>
          <a:lstStyle/>
          <a:p>
            <a:pPr algn="ctr"/>
            <a:r>
              <a:rPr lang="en-US" sz="2800" dirty="0" smtClean="0">
                <a:solidFill>
                  <a:srgbClr val="454082"/>
                </a:solidFill>
              </a:rPr>
              <a:t>Sponsors</a:t>
            </a:r>
            <a:endParaRPr lang="en-US" sz="2800" dirty="0">
              <a:solidFill>
                <a:srgbClr val="454082"/>
              </a:solidFill>
            </a:endParaRPr>
          </a:p>
        </p:txBody>
      </p:sp>
      <p:sp>
        <p:nvSpPr>
          <p:cNvPr id="4" name="Content Placeholder 3"/>
          <p:cNvSpPr>
            <a:spLocks noGrp="1"/>
          </p:cNvSpPr>
          <p:nvPr>
            <p:ph sz="quarter" idx="4"/>
          </p:nvPr>
        </p:nvSpPr>
        <p:spPr>
          <a:xfrm>
            <a:off x="4645025" y="1706562"/>
            <a:ext cx="4041775" cy="3951288"/>
          </a:xfrm>
        </p:spPr>
        <p:txBody>
          <a:bodyPr>
            <a:normAutofit fontScale="92500" lnSpcReduction="20000"/>
          </a:bodyPr>
          <a:lstStyle/>
          <a:p>
            <a:r>
              <a:rPr lang="en-US" dirty="0" smtClean="0"/>
              <a:t>Ministry of </a:t>
            </a:r>
            <a:r>
              <a:rPr lang="en-US" dirty="0" err="1" smtClean="0"/>
              <a:t>Educaion</a:t>
            </a:r>
            <a:r>
              <a:rPr lang="en-US" dirty="0" smtClean="0"/>
              <a:t>, Sports, Culture, Science and </a:t>
            </a:r>
            <a:r>
              <a:rPr lang="en-US" dirty="0" smtClean="0"/>
              <a:t>Technology (MEXT</a:t>
            </a:r>
            <a:r>
              <a:rPr lang="en-US" dirty="0" smtClean="0"/>
              <a:t>)</a:t>
            </a:r>
            <a:endParaRPr lang="en-US" dirty="0" smtClean="0"/>
          </a:p>
          <a:p>
            <a:r>
              <a:rPr lang="en-US" dirty="0" err="1" smtClean="0"/>
              <a:t>DataDirect</a:t>
            </a:r>
            <a:r>
              <a:rPr lang="en-US" dirty="0" smtClean="0"/>
              <a:t> </a:t>
            </a:r>
            <a:r>
              <a:rPr lang="en-US" dirty="0" smtClean="0"/>
              <a:t>Network Inc</a:t>
            </a:r>
          </a:p>
          <a:p>
            <a:r>
              <a:rPr lang="en-US" dirty="0" err="1" smtClean="0"/>
              <a:t>Appro</a:t>
            </a:r>
            <a:r>
              <a:rPr lang="en-US" dirty="0" smtClean="0"/>
              <a:t> International Inc</a:t>
            </a:r>
          </a:p>
          <a:p>
            <a:r>
              <a:rPr lang="en-US" dirty="0" smtClean="0"/>
              <a:t>Argo Graphics</a:t>
            </a:r>
          </a:p>
          <a:p>
            <a:r>
              <a:rPr lang="en-US" dirty="0" err="1" smtClean="0"/>
              <a:t>BioGrid</a:t>
            </a:r>
            <a:r>
              <a:rPr lang="en-US" dirty="0" smtClean="0"/>
              <a:t> Center Kansai</a:t>
            </a:r>
          </a:p>
          <a:p>
            <a:r>
              <a:rPr lang="en-US" dirty="0" smtClean="0"/>
              <a:t>Cray Japan</a:t>
            </a:r>
          </a:p>
          <a:p>
            <a:r>
              <a:rPr lang="en-US" dirty="0" smtClean="0"/>
              <a:t>KDDI R&amp;D Labs </a:t>
            </a:r>
            <a:r>
              <a:rPr lang="en-US" dirty="0" err="1" smtClean="0"/>
              <a:t>Ince</a:t>
            </a:r>
            <a:endParaRPr lang="en-US" dirty="0" smtClean="0"/>
          </a:p>
          <a:p>
            <a:r>
              <a:rPr lang="en-US" dirty="0" smtClean="0"/>
              <a:t>NEC Corporation</a:t>
            </a:r>
          </a:p>
          <a:p>
            <a:r>
              <a:rPr lang="en-US" dirty="0" smtClean="0"/>
              <a:t>SGI Japan</a:t>
            </a:r>
          </a:p>
          <a:p>
            <a:r>
              <a:rPr lang="en-US" dirty="0" smtClean="0"/>
              <a:t>Beyond Computing </a:t>
            </a:r>
            <a:r>
              <a:rPr lang="en-US" dirty="0" err="1" smtClean="0"/>
              <a:t>Co.Ltd</a:t>
            </a:r>
            <a:endParaRPr lang="en-US" dirty="0" smtClean="0"/>
          </a:p>
          <a:p>
            <a:endParaRPr lang="en-US" dirty="0"/>
          </a:p>
        </p:txBody>
      </p:sp>
      <p:sp>
        <p:nvSpPr>
          <p:cNvPr id="7" name="TextBox 6"/>
          <p:cNvSpPr txBox="1"/>
          <p:nvPr/>
        </p:nvSpPr>
        <p:spPr>
          <a:xfrm>
            <a:off x="3276600" y="5486400"/>
            <a:ext cx="2314736" cy="646331"/>
          </a:xfrm>
          <a:prstGeom prst="rect">
            <a:avLst/>
          </a:prstGeom>
          <a:noFill/>
        </p:spPr>
        <p:txBody>
          <a:bodyPr wrap="none" rtlCol="0">
            <a:spAutoFit/>
          </a:bodyPr>
          <a:lstStyle/>
          <a:p>
            <a:r>
              <a:rPr lang="en-US" sz="3600" b="1" dirty="0" smtClean="0">
                <a:solidFill>
                  <a:srgbClr val="454082"/>
                </a:solidFill>
              </a:rPr>
              <a:t>Thank You!</a:t>
            </a:r>
            <a:endParaRPr lang="en-US" sz="3600" b="1" dirty="0">
              <a:solidFill>
                <a:srgbClr val="454082"/>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PRAGMA 20</a:t>
            </a:r>
            <a:endParaRPr lang="en-US" dirty="0"/>
          </a:p>
        </p:txBody>
      </p:sp>
      <p:pic>
        <p:nvPicPr>
          <p:cNvPr id="4" name="Picture 2" descr="http://pragma20.pragma-grid.net/dct/sites/site151/bannerLoc/MhfRCvuYrVlfFdH/images/yuOHtuCu_Left.gif"/>
          <p:cNvPicPr>
            <a:picLocks noChangeAspect="1" noChangeArrowheads="1"/>
          </p:cNvPicPr>
          <p:nvPr/>
        </p:nvPicPr>
        <p:blipFill>
          <a:blip r:embed="rId3" cstate="print"/>
          <a:srcRect/>
          <a:stretch>
            <a:fillRect/>
          </a:stretch>
        </p:blipFill>
        <p:spPr bwMode="auto">
          <a:xfrm>
            <a:off x="0" y="0"/>
            <a:ext cx="9144000" cy="1123951"/>
          </a:xfrm>
          <a:prstGeom prst="rect">
            <a:avLst/>
          </a:prstGeom>
          <a:noFill/>
        </p:spPr>
      </p:pic>
      <p:pic>
        <p:nvPicPr>
          <p:cNvPr id="5" name="Picture 2" descr="E:\PARZBERG\My Documents\PRAGMA\Hong Kong\PRAGMA 20\Slides\PRAGMA_20_Group_Photo_cropped.jpg"/>
          <p:cNvPicPr>
            <a:picLocks noGrp="1" noChangeAspect="1" noChangeArrowheads="1"/>
          </p:cNvPicPr>
          <p:nvPr>
            <p:ph idx="1"/>
          </p:nvPr>
        </p:nvPicPr>
        <p:blipFill>
          <a:blip r:embed="rId4" cstate="print"/>
          <a:srcRect/>
          <a:stretch>
            <a:fillRect/>
          </a:stretch>
        </p:blipFill>
        <p:spPr bwMode="auto">
          <a:xfrm>
            <a:off x="244000" y="1600200"/>
            <a:ext cx="8572466" cy="472440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438400"/>
            <a:ext cx="8229600" cy="1371600"/>
          </a:xfrm>
        </p:spPr>
        <p:txBody>
          <a:bodyPr>
            <a:normAutofit/>
          </a:bodyPr>
          <a:lstStyle/>
          <a:p>
            <a:r>
              <a:rPr lang="en-US" dirty="0" smtClean="0"/>
              <a:t>Unwavering Determination, Humility, </a:t>
            </a:r>
            <a:br>
              <a:rPr lang="en-US" dirty="0" smtClean="0"/>
            </a:br>
            <a:r>
              <a:rPr lang="en-US" dirty="0" smtClean="0"/>
              <a:t>and Commitment</a:t>
            </a:r>
            <a:endParaRPr lang="en-US" dirty="0"/>
          </a:p>
        </p:txBody>
      </p:sp>
      <p:pic>
        <p:nvPicPr>
          <p:cNvPr id="4" name="Picture 2"/>
          <p:cNvPicPr>
            <a:picLocks noChangeAspect="1" noChangeArrowheads="1"/>
          </p:cNvPicPr>
          <p:nvPr/>
        </p:nvPicPr>
        <p:blipFill>
          <a:blip r:embed="rId3" cstate="print"/>
          <a:srcRect l="926" t="14849" r="2778" b="66470"/>
          <a:stretch>
            <a:fillRect/>
          </a:stretch>
        </p:blipFill>
        <p:spPr bwMode="auto">
          <a:xfrm>
            <a:off x="0" y="0"/>
            <a:ext cx="9144000" cy="967154"/>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0200" y="152400"/>
            <a:ext cx="3581400" cy="1143000"/>
          </a:xfrm>
        </p:spPr>
        <p:txBody>
          <a:bodyPr/>
          <a:lstStyle/>
          <a:p>
            <a:r>
              <a:rPr lang="en-US" dirty="0" smtClean="0"/>
              <a:t>Highlights</a:t>
            </a:r>
            <a:endParaRPr lang="en-US" dirty="0"/>
          </a:p>
        </p:txBody>
      </p:sp>
      <p:pic>
        <p:nvPicPr>
          <p:cNvPr id="6146" name="Picture 2" descr="E:\PARZBERG\My Documents\PRAGMA\PR\Brochure 2011\Draft 12Oct11\Cover 11Oct11.jpg"/>
          <p:cNvPicPr>
            <a:picLocks noGrp="1" noChangeAspect="1" noChangeArrowheads="1"/>
          </p:cNvPicPr>
          <p:nvPr>
            <p:ph sz="half" idx="1"/>
          </p:nvPr>
        </p:nvPicPr>
        <p:blipFill>
          <a:blip r:embed="rId2" cstate="print"/>
          <a:stretch>
            <a:fillRect/>
          </a:stretch>
        </p:blipFill>
        <p:spPr bwMode="auto">
          <a:xfrm>
            <a:off x="-37632" y="0"/>
            <a:ext cx="5309287" cy="6870840"/>
          </a:xfrm>
          <a:prstGeom prst="rect">
            <a:avLst/>
          </a:prstGeom>
          <a:noFill/>
        </p:spPr>
      </p:pic>
      <p:sp>
        <p:nvSpPr>
          <p:cNvPr id="5" name="Content Placeholder 4"/>
          <p:cNvSpPr>
            <a:spLocks noGrp="1"/>
          </p:cNvSpPr>
          <p:nvPr>
            <p:ph sz="half" idx="2"/>
          </p:nvPr>
        </p:nvSpPr>
        <p:spPr>
          <a:xfrm>
            <a:off x="5410200" y="1066800"/>
            <a:ext cx="3505200" cy="5029200"/>
          </a:xfrm>
        </p:spPr>
        <p:txBody>
          <a:bodyPr>
            <a:normAutofit fontScale="85000" lnSpcReduction="20000"/>
          </a:bodyPr>
          <a:lstStyle/>
          <a:p>
            <a:r>
              <a:rPr lang="en-US" dirty="0" smtClean="0"/>
              <a:t>VM Migration Experiment</a:t>
            </a:r>
          </a:p>
          <a:p>
            <a:r>
              <a:rPr lang="en-US" dirty="0" smtClean="0"/>
              <a:t>Disaster Recovery of key services</a:t>
            </a:r>
          </a:p>
          <a:p>
            <a:r>
              <a:rPr lang="en-US" dirty="0" smtClean="0"/>
              <a:t>Technology to engage public in cultural heritage</a:t>
            </a:r>
          </a:p>
          <a:p>
            <a:r>
              <a:rPr lang="en-US" dirty="0" smtClean="0"/>
              <a:t>PRIME in 8</a:t>
            </a:r>
            <a:r>
              <a:rPr lang="en-US" baseline="30000" dirty="0" smtClean="0"/>
              <a:t>th</a:t>
            </a:r>
            <a:r>
              <a:rPr lang="en-US" dirty="0" smtClean="0"/>
              <a:t> year -  producing results</a:t>
            </a:r>
          </a:p>
          <a:p>
            <a:r>
              <a:rPr lang="en-US" dirty="0" smtClean="0"/>
              <a:t>MURPA in 4</a:t>
            </a:r>
            <a:r>
              <a:rPr lang="en-US" baseline="30000" dirty="0" smtClean="0"/>
              <a:t>th</a:t>
            </a:r>
            <a:r>
              <a:rPr lang="en-US" dirty="0" smtClean="0"/>
              <a:t> year – expanding institutions</a:t>
            </a:r>
          </a:p>
          <a:p>
            <a:r>
              <a:rPr lang="en-US" dirty="0" smtClean="0"/>
              <a:t>Stimulating other advances in members and partners</a:t>
            </a:r>
          </a:p>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VM Migration Experiment – Phase 2</a:t>
            </a:r>
            <a:br>
              <a:rPr lang="en-US" dirty="0" smtClean="0"/>
            </a:br>
            <a:r>
              <a:rPr lang="en-US" dirty="0" smtClean="0"/>
              <a:t>From Grids to Clouds</a:t>
            </a:r>
            <a:endParaRPr lang="en-US" dirty="0"/>
          </a:p>
        </p:txBody>
      </p:sp>
      <p:sp>
        <p:nvSpPr>
          <p:cNvPr id="3" name="Content Placeholder 2"/>
          <p:cNvSpPr>
            <a:spLocks noGrp="1"/>
          </p:cNvSpPr>
          <p:nvPr>
            <p:ph idx="1"/>
          </p:nvPr>
        </p:nvSpPr>
        <p:spPr>
          <a:xfrm>
            <a:off x="304800" y="1066800"/>
            <a:ext cx="4648200" cy="5638800"/>
          </a:xfrm>
        </p:spPr>
        <p:txBody>
          <a:bodyPr>
            <a:normAutofit fontScale="85000" lnSpcReduction="20000"/>
          </a:bodyPr>
          <a:lstStyle/>
          <a:p>
            <a:r>
              <a:rPr lang="en-US" dirty="0" smtClean="0"/>
              <a:t>A key demonstration</a:t>
            </a:r>
          </a:p>
          <a:p>
            <a:pPr lvl="1"/>
            <a:r>
              <a:rPr lang="en-US" dirty="0" smtClean="0"/>
              <a:t>Building on progress since PRAGMA 20 (building from panel discussion at PRAGMA 17 in Hanoi)</a:t>
            </a:r>
          </a:p>
          <a:p>
            <a:pPr lvl="1"/>
            <a:r>
              <a:rPr lang="en-US" dirty="0" smtClean="0"/>
              <a:t>The key is automation!</a:t>
            </a:r>
          </a:p>
          <a:p>
            <a:pPr lvl="1"/>
            <a:r>
              <a:rPr lang="en-US" dirty="0" smtClean="0"/>
              <a:t>Use of PRAGMA member technologies (</a:t>
            </a:r>
            <a:r>
              <a:rPr lang="en-US" dirty="0" err="1" smtClean="0"/>
              <a:t>Gfarm</a:t>
            </a:r>
            <a:r>
              <a:rPr lang="en-US" dirty="0" smtClean="0"/>
              <a:t>)</a:t>
            </a:r>
          </a:p>
          <a:p>
            <a:r>
              <a:rPr lang="en-US" dirty="0" smtClean="0"/>
              <a:t>Future challenges</a:t>
            </a:r>
          </a:p>
          <a:p>
            <a:pPr lvl="1"/>
            <a:r>
              <a:rPr lang="en-US" dirty="0" smtClean="0"/>
              <a:t>Data and computing</a:t>
            </a:r>
          </a:p>
          <a:p>
            <a:pPr lvl="1"/>
            <a:r>
              <a:rPr lang="en-US" dirty="0" smtClean="0"/>
              <a:t>Interoperability</a:t>
            </a:r>
          </a:p>
          <a:p>
            <a:r>
              <a:rPr lang="en-US" dirty="0" smtClean="0"/>
              <a:t>Core Participants:</a:t>
            </a:r>
          </a:p>
          <a:p>
            <a:pPr lvl="1"/>
            <a:r>
              <a:rPr lang="en-US" dirty="0" smtClean="0"/>
              <a:t>AIST, NCHC, SDSC/UCSD</a:t>
            </a:r>
          </a:p>
          <a:p>
            <a:r>
              <a:rPr lang="en-US" dirty="0" smtClean="0"/>
              <a:t>Additional Participants</a:t>
            </a:r>
          </a:p>
          <a:p>
            <a:pPr lvl="1"/>
            <a:r>
              <a:rPr lang="en-US" dirty="0" smtClean="0"/>
              <a:t>IU, Osaka, LZU, UH</a:t>
            </a:r>
          </a:p>
          <a:p>
            <a:pPr lvl="1"/>
            <a:endParaRPr lang="en-US" dirty="0"/>
          </a:p>
        </p:txBody>
      </p:sp>
      <p:pic>
        <p:nvPicPr>
          <p:cNvPr id="4" name="Picture 2" descr="E:\PARZBERG\My Documents\PRAGMA\PR\Brochure 2011\Draft 12Oct11\virtualMachine.jpg"/>
          <p:cNvPicPr>
            <a:picLocks noChangeAspect="1" noChangeArrowheads="1"/>
          </p:cNvPicPr>
          <p:nvPr/>
        </p:nvPicPr>
        <p:blipFill>
          <a:blip r:embed="rId3" cstate="print"/>
          <a:srcRect l="52558"/>
          <a:stretch>
            <a:fillRect/>
          </a:stretch>
        </p:blipFill>
        <p:spPr bwMode="auto">
          <a:xfrm>
            <a:off x="5943600" y="1066800"/>
            <a:ext cx="2812473" cy="2209800"/>
          </a:xfrm>
          <a:prstGeom prst="rect">
            <a:avLst/>
          </a:prstGeom>
          <a:noFill/>
        </p:spPr>
      </p:pic>
      <p:pic>
        <p:nvPicPr>
          <p:cNvPr id="5" name="Picture 3" descr="E:\PARZBERG\My Documents\PRAGMA\PR\Brochure 2011\Draft 12Oct11\GFarm.jpg"/>
          <p:cNvPicPr>
            <a:picLocks noChangeAspect="1" noChangeArrowheads="1"/>
          </p:cNvPicPr>
          <p:nvPr/>
        </p:nvPicPr>
        <p:blipFill>
          <a:blip r:embed="rId4" cstate="print"/>
          <a:srcRect/>
          <a:stretch>
            <a:fillRect/>
          </a:stretch>
        </p:blipFill>
        <p:spPr bwMode="auto">
          <a:xfrm>
            <a:off x="4267200" y="3581400"/>
            <a:ext cx="4795468" cy="2895600"/>
          </a:xfrm>
          <a:prstGeom prst="rect">
            <a:avLst/>
          </a:prstGeom>
          <a:noFill/>
        </p:spPr>
      </p:pic>
      <p:sp>
        <p:nvSpPr>
          <p:cNvPr id="6" name="TextBox 5"/>
          <p:cNvSpPr txBox="1"/>
          <p:nvPr/>
        </p:nvSpPr>
        <p:spPr>
          <a:xfrm>
            <a:off x="6477000" y="3276600"/>
            <a:ext cx="2164310" cy="369332"/>
          </a:xfrm>
          <a:prstGeom prst="rect">
            <a:avLst/>
          </a:prstGeom>
          <a:noFill/>
        </p:spPr>
        <p:txBody>
          <a:bodyPr wrap="none" rtlCol="0">
            <a:spAutoFit/>
          </a:bodyPr>
          <a:lstStyle/>
          <a:p>
            <a:r>
              <a:rPr lang="en-US" dirty="0" smtClean="0"/>
              <a:t>Phase 1: PRAGMA 20</a:t>
            </a:r>
            <a:endParaRPr lang="en-US" dirty="0"/>
          </a:p>
        </p:txBody>
      </p:sp>
      <p:sp>
        <p:nvSpPr>
          <p:cNvPr id="7" name="TextBox 6"/>
          <p:cNvSpPr txBox="1"/>
          <p:nvPr/>
        </p:nvSpPr>
        <p:spPr>
          <a:xfrm>
            <a:off x="6248400" y="6477000"/>
            <a:ext cx="2164310" cy="369332"/>
          </a:xfrm>
          <a:prstGeom prst="rect">
            <a:avLst/>
          </a:prstGeom>
          <a:noFill/>
        </p:spPr>
        <p:txBody>
          <a:bodyPr wrap="none" rtlCol="0">
            <a:spAutoFit/>
          </a:bodyPr>
          <a:lstStyle/>
          <a:p>
            <a:r>
              <a:rPr lang="en-US" dirty="0" smtClean="0"/>
              <a:t>Phase 2: PRAGMA 21</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92162"/>
          </a:xfrm>
        </p:spPr>
        <p:txBody>
          <a:bodyPr/>
          <a:lstStyle/>
          <a:p>
            <a:r>
              <a:rPr lang="en-US" dirty="0" smtClean="0"/>
              <a:t>Disaster Recovery of Key Services</a:t>
            </a:r>
            <a:endParaRPr lang="en-US" dirty="0"/>
          </a:p>
        </p:txBody>
      </p:sp>
      <p:sp>
        <p:nvSpPr>
          <p:cNvPr id="3" name="Content Placeholder 2"/>
          <p:cNvSpPr>
            <a:spLocks noGrp="1"/>
          </p:cNvSpPr>
          <p:nvPr>
            <p:ph idx="1"/>
          </p:nvPr>
        </p:nvSpPr>
        <p:spPr>
          <a:xfrm>
            <a:off x="609600" y="762000"/>
            <a:ext cx="8229600" cy="4525963"/>
          </a:xfrm>
        </p:spPr>
        <p:txBody>
          <a:bodyPr>
            <a:normAutofit/>
          </a:bodyPr>
          <a:lstStyle/>
          <a:p>
            <a:r>
              <a:rPr lang="en-US" sz="2800" dirty="0" smtClean="0"/>
              <a:t>Massive earthquake and resulting tidal wave was devastating for Japan, AIST systems out of service</a:t>
            </a:r>
          </a:p>
          <a:p>
            <a:pPr lvl="1"/>
            <a:r>
              <a:rPr lang="en-US" sz="2400" dirty="0" smtClean="0"/>
              <a:t>NCHC,SDSC/UCSD, other institutions in Japan, and U Chicago (R Grossman) assistant, migrate services </a:t>
            </a:r>
          </a:p>
          <a:p>
            <a:r>
              <a:rPr lang="en-US" sz="2800" dirty="0" smtClean="0"/>
              <a:t>Key talk by Masashi Matsuoka!</a:t>
            </a:r>
          </a:p>
          <a:p>
            <a:r>
              <a:rPr lang="en-US" sz="2800" dirty="0" smtClean="0"/>
              <a:t>Can PRAGMA members provide infrastructure to other members for this type of </a:t>
            </a:r>
          </a:p>
          <a:p>
            <a:pPr>
              <a:buNone/>
            </a:pPr>
            <a:r>
              <a:rPr lang="en-US" sz="2800" dirty="0" smtClean="0"/>
              <a:t>	persistence of key services at a </a:t>
            </a:r>
          </a:p>
          <a:p>
            <a:pPr>
              <a:buNone/>
            </a:pPr>
            <a:r>
              <a:rPr lang="en-US" sz="2800" dirty="0" smtClean="0"/>
              <a:t>	time of disruptions?</a:t>
            </a:r>
          </a:p>
        </p:txBody>
      </p:sp>
      <p:pic>
        <p:nvPicPr>
          <p:cNvPr id="21506" name="Picture 2" descr="http://images.nationalgeographic.com/wpf/media-live/photos/000/332/overrides/japan-earthquake-tsunami-nuclear-unforgettable-pictures-wave_33291_100x75.jpg"/>
          <p:cNvPicPr>
            <a:picLocks noChangeAspect="1" noChangeArrowheads="1"/>
          </p:cNvPicPr>
          <p:nvPr/>
        </p:nvPicPr>
        <p:blipFill>
          <a:blip r:embed="rId4" cstate="print"/>
          <a:srcRect/>
          <a:stretch>
            <a:fillRect/>
          </a:stretch>
        </p:blipFill>
        <p:spPr bwMode="auto">
          <a:xfrm>
            <a:off x="0" y="5238750"/>
            <a:ext cx="2057398" cy="1543050"/>
          </a:xfrm>
          <a:prstGeom prst="rect">
            <a:avLst/>
          </a:prstGeom>
          <a:noFill/>
        </p:spPr>
      </p:pic>
      <p:pic>
        <p:nvPicPr>
          <p:cNvPr id="6" name="図 5" descr="photo.JPG"/>
          <p:cNvPicPr>
            <a:picLocks noChangeAspect="1"/>
          </p:cNvPicPr>
          <p:nvPr/>
        </p:nvPicPr>
        <p:blipFill>
          <a:blip r:embed="rId5" cstate="print"/>
          <a:srcRect/>
          <a:stretch>
            <a:fillRect/>
          </a:stretch>
        </p:blipFill>
        <p:spPr bwMode="auto">
          <a:xfrm>
            <a:off x="4572000" y="4648200"/>
            <a:ext cx="1650636" cy="2209800"/>
          </a:xfrm>
          <a:prstGeom prst="rect">
            <a:avLst/>
          </a:prstGeom>
          <a:noFill/>
          <a:ln w="9525">
            <a:noFill/>
            <a:miter lim="800000"/>
            <a:headEnd/>
            <a:tailEnd/>
          </a:ln>
        </p:spPr>
      </p:pic>
      <p:pic>
        <p:nvPicPr>
          <p:cNvPr id="7" name="Picture 26"/>
          <p:cNvPicPr>
            <a:picLocks noChangeAspect="1" noChangeArrowheads="1"/>
          </p:cNvPicPr>
          <p:nvPr>
            <p:custDataLst>
              <p:tags r:id="rId1"/>
            </p:custDataLst>
          </p:nvPr>
        </p:nvPicPr>
        <p:blipFill>
          <a:blip r:embed="rId6" cstate="print"/>
          <a:srcRect/>
          <a:stretch>
            <a:fillRect/>
          </a:stretch>
        </p:blipFill>
        <p:spPr bwMode="auto">
          <a:xfrm>
            <a:off x="2133600" y="5030787"/>
            <a:ext cx="2437823" cy="1827213"/>
          </a:xfrm>
          <a:prstGeom prst="rect">
            <a:avLst/>
          </a:prstGeom>
          <a:noFill/>
          <a:ln w="9525">
            <a:noFill/>
            <a:miter lim="800000"/>
            <a:headEnd/>
            <a:tailEnd/>
          </a:ln>
        </p:spPr>
      </p:pic>
      <p:pic>
        <p:nvPicPr>
          <p:cNvPr id="46082" name="Picture 2" descr="Massive Power Outage Hits San Diego, OC"/>
          <p:cNvPicPr>
            <a:picLocks noChangeAspect="1" noChangeArrowheads="1"/>
          </p:cNvPicPr>
          <p:nvPr/>
        </p:nvPicPr>
        <p:blipFill>
          <a:blip r:embed="rId7" cstate="print"/>
          <a:srcRect/>
          <a:stretch>
            <a:fillRect/>
          </a:stretch>
        </p:blipFill>
        <p:spPr bwMode="auto">
          <a:xfrm>
            <a:off x="6248400" y="5228671"/>
            <a:ext cx="2895600" cy="1629329"/>
          </a:xfrm>
          <a:prstGeom prst="rect">
            <a:avLst/>
          </a:prstGeom>
          <a:noFill/>
        </p:spPr>
      </p:pic>
      <p:pic>
        <p:nvPicPr>
          <p:cNvPr id="53252" name="Picture 4" descr="http://t2.gstatic.com/images?q=tbn:ANd9GcQPESaVv3Q35WyUAuLguHBJwSDo3vuR-1fDku04laJKVzFyKtGv"/>
          <p:cNvPicPr>
            <a:picLocks noChangeAspect="1" noChangeArrowheads="1"/>
          </p:cNvPicPr>
          <p:nvPr/>
        </p:nvPicPr>
        <p:blipFill>
          <a:blip r:embed="rId8" cstate="print"/>
          <a:srcRect/>
          <a:stretch>
            <a:fillRect/>
          </a:stretch>
        </p:blipFill>
        <p:spPr bwMode="auto">
          <a:xfrm>
            <a:off x="6677025" y="3429000"/>
            <a:ext cx="2466975" cy="184785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3252"/>
                                        </p:tgtEl>
                                        <p:attrNameLst>
                                          <p:attrName>style.visibility</p:attrName>
                                        </p:attrNameLst>
                                      </p:cBhvr>
                                      <p:to>
                                        <p:strVal val="visible"/>
                                      </p:to>
                                    </p:set>
                                    <p:animEffect transition="in" filter="dissolve">
                                      <p:cBhvr>
                                        <p:cTn id="7" dur="500"/>
                                        <p:tgtEl>
                                          <p:spTgt spid="53252"/>
                                        </p:tgtEl>
                                      </p:cBhvr>
                                    </p:animEffect>
                                  </p:childTnLst>
                                </p:cTn>
                              </p:par>
                              <p:par>
                                <p:cTn id="8" presetID="9" presetClass="entr" presetSubtype="0" fill="hold" nodeType="withEffect">
                                  <p:stCondLst>
                                    <p:cond delay="0"/>
                                  </p:stCondLst>
                                  <p:childTnLst>
                                    <p:set>
                                      <p:cBhvr>
                                        <p:cTn id="9" dur="1" fill="hold">
                                          <p:stCondLst>
                                            <p:cond delay="0"/>
                                          </p:stCondLst>
                                        </p:cTn>
                                        <p:tgtEl>
                                          <p:spTgt spid="46082"/>
                                        </p:tgtEl>
                                        <p:attrNameLst>
                                          <p:attrName>style.visibility</p:attrName>
                                        </p:attrNameLst>
                                      </p:cBhvr>
                                      <p:to>
                                        <p:strVal val="visible"/>
                                      </p:to>
                                    </p:set>
                                    <p:animEffect transition="in" filter="dissolve">
                                      <p:cBhvr>
                                        <p:cTn id="10" dur="500"/>
                                        <p:tgtEl>
                                          <p:spTgt spid="46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Autofit/>
          </a:bodyPr>
          <a:lstStyle/>
          <a:p>
            <a:r>
              <a:rPr lang="en-US" sz="3600" dirty="0" smtClean="0"/>
              <a:t>Sharing and Preserving Cultural Heritage</a:t>
            </a:r>
            <a:br>
              <a:rPr lang="en-US" sz="3600" dirty="0" smtClean="0"/>
            </a:br>
            <a:r>
              <a:rPr lang="en-US" sz="3600" dirty="0" smtClean="0"/>
              <a:t>My Gallery Interactive</a:t>
            </a:r>
            <a:endParaRPr lang="en-US" sz="3600" dirty="0"/>
          </a:p>
        </p:txBody>
      </p:sp>
      <p:sp>
        <p:nvSpPr>
          <p:cNvPr id="3" name="Content Placeholder 2"/>
          <p:cNvSpPr>
            <a:spLocks noGrp="1"/>
          </p:cNvSpPr>
          <p:nvPr>
            <p:ph idx="1"/>
          </p:nvPr>
        </p:nvSpPr>
        <p:spPr>
          <a:xfrm>
            <a:off x="152400" y="1371600"/>
            <a:ext cx="6019800" cy="4525963"/>
          </a:xfrm>
        </p:spPr>
        <p:txBody>
          <a:bodyPr>
            <a:normAutofit fontScale="77500" lnSpcReduction="20000"/>
          </a:bodyPr>
          <a:lstStyle/>
          <a:p>
            <a:r>
              <a:rPr lang="en-US" dirty="0" smtClean="0"/>
              <a:t>Multi-touch screen, allowing users to create their own gallery</a:t>
            </a:r>
          </a:p>
          <a:p>
            <a:pPr lvl="1"/>
            <a:r>
              <a:rPr lang="en-US" dirty="0" smtClean="0"/>
              <a:t>Content from Museum of Photographic Arts San Diego (</a:t>
            </a:r>
            <a:r>
              <a:rPr lang="en-US" dirty="0" err="1" smtClean="0"/>
              <a:t>MoPA</a:t>
            </a:r>
            <a:r>
              <a:rPr lang="en-US" dirty="0" smtClean="0"/>
              <a:t>)</a:t>
            </a:r>
          </a:p>
          <a:p>
            <a:pPr lvl="1"/>
            <a:r>
              <a:rPr lang="en-US" dirty="0" smtClean="0"/>
              <a:t>Built on technology developed by PRIME undergraduate in 2010</a:t>
            </a:r>
          </a:p>
          <a:p>
            <a:pPr lvl="1"/>
            <a:r>
              <a:rPr lang="en-US" dirty="0" smtClean="0"/>
              <a:t>Built by PRIME undergraduates in 2011, in collaborations with mentors</a:t>
            </a:r>
          </a:p>
          <a:p>
            <a:r>
              <a:rPr lang="en-US" dirty="0" smtClean="0"/>
              <a:t>Shown in </a:t>
            </a:r>
            <a:r>
              <a:rPr lang="en-US" dirty="0"/>
              <a:t>Knowledge Capital 2011 technology exhibition held in Osaka, Japan </a:t>
            </a:r>
            <a:endParaRPr lang="en-US" dirty="0" smtClean="0"/>
          </a:p>
          <a:p>
            <a:r>
              <a:rPr lang="en-US" dirty="0" smtClean="0"/>
              <a:t>Plans to deploy at </a:t>
            </a:r>
            <a:r>
              <a:rPr lang="en-US" dirty="0" err="1" smtClean="0"/>
              <a:t>MoPA</a:t>
            </a:r>
            <a:r>
              <a:rPr lang="en-US" dirty="0" smtClean="0"/>
              <a:t> in fall 2012</a:t>
            </a:r>
          </a:p>
          <a:p>
            <a:r>
              <a:rPr lang="en-US" dirty="0" smtClean="0"/>
              <a:t>Demo and poster </a:t>
            </a:r>
          </a:p>
          <a:p>
            <a:r>
              <a:rPr lang="en-US" dirty="0" smtClean="0"/>
              <a:t>Participants: NICT, UCSD, </a:t>
            </a:r>
            <a:r>
              <a:rPr lang="en-US" dirty="0" err="1" smtClean="0"/>
              <a:t>MoPA</a:t>
            </a:r>
            <a:endParaRPr lang="en-US" dirty="0"/>
          </a:p>
        </p:txBody>
      </p:sp>
      <p:pic>
        <p:nvPicPr>
          <p:cNvPr id="5" name="Picture 1" descr="E:\PARZBERG\My Documents\PRAGMA\PR\Brochure 2011\Draft 17Sep11\2.3 umeda_3_user.jpg"/>
          <p:cNvPicPr>
            <a:picLocks noChangeAspect="1" noChangeArrowheads="1"/>
          </p:cNvPicPr>
          <p:nvPr/>
        </p:nvPicPr>
        <p:blipFill>
          <a:blip r:embed="rId3" cstate="print"/>
          <a:srcRect t="58805" r="34079"/>
          <a:stretch>
            <a:fillRect/>
          </a:stretch>
        </p:blipFill>
        <p:spPr bwMode="auto">
          <a:xfrm rot="10800000">
            <a:off x="4724400" y="4876800"/>
            <a:ext cx="4190999" cy="1905000"/>
          </a:xfrm>
          <a:prstGeom prst="rect">
            <a:avLst/>
          </a:prstGeom>
          <a:noFill/>
        </p:spPr>
      </p:pic>
      <p:pic>
        <p:nvPicPr>
          <p:cNvPr id="19458" name="Picture 2"/>
          <p:cNvPicPr>
            <a:picLocks noChangeAspect="1" noChangeArrowheads="1"/>
          </p:cNvPicPr>
          <p:nvPr/>
        </p:nvPicPr>
        <p:blipFill>
          <a:blip r:embed="rId4" cstate="print"/>
          <a:srcRect/>
          <a:stretch>
            <a:fillRect/>
          </a:stretch>
        </p:blipFill>
        <p:spPr bwMode="auto">
          <a:xfrm>
            <a:off x="6019800" y="1524000"/>
            <a:ext cx="2935647" cy="220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563562"/>
          </a:xfrm>
        </p:spPr>
        <p:txBody>
          <a:bodyPr>
            <a:normAutofit fontScale="90000"/>
          </a:bodyPr>
          <a:lstStyle/>
          <a:p>
            <a:r>
              <a:rPr lang="en-US" dirty="0" smtClean="0"/>
              <a:t>PRIME – Developing Technologies</a:t>
            </a:r>
            <a:endParaRPr lang="en-US" dirty="0"/>
          </a:p>
        </p:txBody>
      </p:sp>
      <p:sp>
        <p:nvSpPr>
          <p:cNvPr id="3" name="Content Placeholder 2"/>
          <p:cNvSpPr>
            <a:spLocks noGrp="1"/>
          </p:cNvSpPr>
          <p:nvPr>
            <p:ph idx="1"/>
          </p:nvPr>
        </p:nvSpPr>
        <p:spPr>
          <a:xfrm>
            <a:off x="0" y="609600"/>
            <a:ext cx="4876800" cy="6248400"/>
          </a:xfrm>
        </p:spPr>
        <p:txBody>
          <a:bodyPr>
            <a:normAutofit fontScale="77500" lnSpcReduction="20000"/>
          </a:bodyPr>
          <a:lstStyle/>
          <a:p>
            <a:r>
              <a:rPr lang="en-US" dirty="0"/>
              <a:t>Integration of the Opal Web Service Client into the Duckling </a:t>
            </a:r>
            <a:r>
              <a:rPr lang="en-US" dirty="0" smtClean="0"/>
              <a:t>Portal</a:t>
            </a:r>
          </a:p>
          <a:p>
            <a:pPr lvl="1"/>
            <a:r>
              <a:rPr lang="en-US" dirty="0" smtClean="0"/>
              <a:t>Resulted from</a:t>
            </a:r>
          </a:p>
          <a:p>
            <a:pPr lvl="1">
              <a:buNone/>
            </a:pPr>
            <a:r>
              <a:rPr lang="en-US" dirty="0" smtClean="0"/>
              <a:t>    PRAGMA 20 </a:t>
            </a:r>
          </a:p>
          <a:p>
            <a:pPr lvl="1">
              <a:buNone/>
            </a:pPr>
            <a:r>
              <a:rPr lang="en-US" dirty="0" smtClean="0"/>
              <a:t>    discussion</a:t>
            </a:r>
          </a:p>
          <a:p>
            <a:pPr lvl="1"/>
            <a:r>
              <a:rPr lang="en-US" dirty="0" smtClean="0"/>
              <a:t>CNIC</a:t>
            </a:r>
          </a:p>
          <a:p>
            <a:pPr lvl="1"/>
            <a:r>
              <a:rPr lang="en-US" dirty="0" smtClean="0"/>
              <a:t>Demo</a:t>
            </a:r>
          </a:p>
          <a:p>
            <a:pPr lvl="0"/>
            <a:r>
              <a:rPr lang="en-US" dirty="0"/>
              <a:t>Augmented Reality in Android System with a Disaster Response </a:t>
            </a:r>
            <a:r>
              <a:rPr lang="en-US" dirty="0" smtClean="0"/>
              <a:t>Application</a:t>
            </a:r>
          </a:p>
          <a:p>
            <a:pPr lvl="1"/>
            <a:r>
              <a:rPr lang="en-US" dirty="0" smtClean="0"/>
              <a:t>Prototype of use of “every day” devices to integrate </a:t>
            </a:r>
            <a:r>
              <a:rPr lang="en-US" dirty="0" err="1" smtClean="0"/>
              <a:t>realtime</a:t>
            </a:r>
            <a:r>
              <a:rPr lang="en-US" dirty="0" smtClean="0"/>
              <a:t> data onto previous reality</a:t>
            </a:r>
          </a:p>
          <a:p>
            <a:pPr lvl="1"/>
            <a:r>
              <a:rPr lang="en-US" dirty="0" smtClean="0"/>
              <a:t>NCHC</a:t>
            </a:r>
            <a:endParaRPr lang="en-US" dirty="0"/>
          </a:p>
          <a:p>
            <a:pPr lvl="0"/>
            <a:r>
              <a:rPr lang="en-US" dirty="0" err="1"/>
              <a:t>Navi</a:t>
            </a:r>
            <a:r>
              <a:rPr lang="en-US" dirty="0"/>
              <a:t>: </a:t>
            </a:r>
            <a:r>
              <a:rPr lang="en-US" dirty="0" err="1"/>
              <a:t>Covise-Kinert</a:t>
            </a:r>
            <a:r>
              <a:rPr lang="en-US" dirty="0"/>
              <a:t> Navigation Interface with Cultural Heritage Application</a:t>
            </a:r>
          </a:p>
          <a:p>
            <a:pPr lvl="1"/>
            <a:r>
              <a:rPr lang="en-US" dirty="0" smtClean="0"/>
              <a:t>NICT, Osaka</a:t>
            </a:r>
            <a:endParaRPr lang="en-US" dirty="0"/>
          </a:p>
        </p:txBody>
      </p:sp>
      <p:pic>
        <p:nvPicPr>
          <p:cNvPr id="4" name="Picture 2" descr="E:\PARZBERG\My Documents\PRAGMA\PR\Brochure 2011\Pictures\Jeanne Wang and Fang Pang\peter\IMG_3871.JPG"/>
          <p:cNvPicPr>
            <a:picLocks noChangeAspect="1" noChangeArrowheads="1"/>
          </p:cNvPicPr>
          <p:nvPr/>
        </p:nvPicPr>
        <p:blipFill>
          <a:blip r:embed="rId3" cstate="print"/>
          <a:srcRect l="28674" t="33672" r="44388" b="34339"/>
          <a:stretch>
            <a:fillRect/>
          </a:stretch>
        </p:blipFill>
        <p:spPr bwMode="auto">
          <a:xfrm>
            <a:off x="5678905" y="685800"/>
            <a:ext cx="3465095" cy="2743200"/>
          </a:xfrm>
          <a:prstGeom prst="rect">
            <a:avLst/>
          </a:prstGeom>
          <a:noFill/>
        </p:spPr>
      </p:pic>
      <p:pic>
        <p:nvPicPr>
          <p:cNvPr id="5" name="Picture 3" descr="E:\PARZBERG\My Documents\PRAGMA\PR\Brochure 2011\Pictures\96409338 NICT Students Umeda.jpg"/>
          <p:cNvPicPr>
            <a:picLocks noChangeAspect="1" noChangeArrowheads="1"/>
          </p:cNvPicPr>
          <p:nvPr/>
        </p:nvPicPr>
        <p:blipFill>
          <a:blip r:embed="rId4" cstate="print"/>
          <a:srcRect t="15359" r="77551" b="38562"/>
          <a:stretch>
            <a:fillRect/>
          </a:stretch>
        </p:blipFill>
        <p:spPr bwMode="auto">
          <a:xfrm>
            <a:off x="6324600" y="3581400"/>
            <a:ext cx="2209800" cy="3013363"/>
          </a:xfrm>
          <a:prstGeom prst="rect">
            <a:avLst/>
          </a:prstGeom>
          <a:noFill/>
        </p:spPr>
      </p:pic>
      <p:pic>
        <p:nvPicPr>
          <p:cNvPr id="6" name="Picture 4" descr="E:\PARZBERG\My Documents\PRAGMA\PR\Brochure 2011\Draft 17Sep11\3.1 Opal-Duckling.jpg"/>
          <p:cNvPicPr>
            <a:picLocks noChangeAspect="1" noChangeArrowheads="1"/>
          </p:cNvPicPr>
          <p:nvPr/>
        </p:nvPicPr>
        <p:blipFill>
          <a:blip r:embed="rId5" cstate="print"/>
          <a:srcRect l="15268" t="21595" r="14500" b="16498"/>
          <a:stretch>
            <a:fillRect/>
          </a:stretch>
        </p:blipFill>
        <p:spPr bwMode="auto">
          <a:xfrm>
            <a:off x="2514600" y="1371600"/>
            <a:ext cx="2819400" cy="1757017"/>
          </a:xfrm>
          <a:prstGeom prst="rect">
            <a:avLst/>
          </a:prstGeom>
          <a:noFill/>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HAPEID" val="XzIRkezaKYoyi1lKQn7Kw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10389</TotalTime>
  <Words>2615</Words>
  <Application>Microsoft Office PowerPoint</Application>
  <PresentationFormat>On-screen Show (4:3)</PresentationFormat>
  <Paragraphs>433</Paragraphs>
  <Slides>28</Slides>
  <Notes>20</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28</vt:i4>
      </vt:variant>
    </vt:vector>
  </HeadingPairs>
  <TitlesOfParts>
    <vt:vector size="31" baseType="lpstr">
      <vt:lpstr>Office Theme</vt:lpstr>
      <vt:lpstr>Photo Editor Photo</vt:lpstr>
      <vt:lpstr>Image</vt:lpstr>
      <vt:lpstr>Progress Since PRAGMA 20  PRAGMA Future Possibilities</vt:lpstr>
      <vt:lpstr>Slide 2</vt:lpstr>
      <vt:lpstr>PRAGMA 20</vt:lpstr>
      <vt:lpstr>Unwavering Determination, Humility,  and Commitment</vt:lpstr>
      <vt:lpstr>Highlights</vt:lpstr>
      <vt:lpstr>VM Migration Experiment – Phase 2 From Grids to Clouds</vt:lpstr>
      <vt:lpstr>Disaster Recovery of Key Services</vt:lpstr>
      <vt:lpstr>Sharing and Preserving Cultural Heritage My Gallery Interactive</vt:lpstr>
      <vt:lpstr>PRIME – Developing Technologies</vt:lpstr>
      <vt:lpstr>PRIME – Imaging and Databases</vt:lpstr>
      <vt:lpstr>PRIME – Bioscience Modeling</vt:lpstr>
      <vt:lpstr>MURPA</vt:lpstr>
      <vt:lpstr>Partner Updates</vt:lpstr>
      <vt:lpstr>PRAGMA’s First 10 Years</vt:lpstr>
      <vt:lpstr>Highlights</vt:lpstr>
      <vt:lpstr>Software of PRAGMA Members</vt:lpstr>
      <vt:lpstr>Slide 17</vt:lpstr>
      <vt:lpstr>Model for Collaboration</vt:lpstr>
      <vt:lpstr>PRAGMA in 2020</vt:lpstr>
      <vt:lpstr>Discussing Our Future</vt:lpstr>
      <vt:lpstr>Strategies and Future Direction of PRAGMA</vt:lpstr>
      <vt:lpstr>Networking and PRAGMA</vt:lpstr>
      <vt:lpstr>Challenge to the Working Groups</vt:lpstr>
      <vt:lpstr>Framework for Discussion of Future</vt:lpstr>
      <vt:lpstr>Current and Future Challenges</vt:lpstr>
      <vt:lpstr>Rest of the Program</vt:lpstr>
      <vt:lpstr>Thanks to the Organizers and Committee Members</vt:lpstr>
      <vt:lpstr>Acknowledgements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Since PRAGMA 20  PRAGMA Future Possibilities</dc:title>
  <dc:creator>parzberg</dc:creator>
  <cp:lastModifiedBy>parzberg</cp:lastModifiedBy>
  <cp:revision>33</cp:revision>
  <dcterms:created xsi:type="dcterms:W3CDTF">2011-10-10T14:46:12Z</dcterms:created>
  <dcterms:modified xsi:type="dcterms:W3CDTF">2011-10-21T03:33:28Z</dcterms:modified>
</cp:coreProperties>
</file>